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Overpass Black"/>
      <p:bold r:id="rId49"/>
      <p:boldItalic r:id="rId50"/>
    </p:embeddedFont>
    <p:embeddedFont>
      <p:font typeface="Overpass ExtraBold"/>
      <p:bold r:id="rId51"/>
      <p:boldItalic r:id="rId52"/>
    </p:embeddedFont>
    <p:embeddedFont>
      <p:font typeface="Source Sans Pro SemiBold"/>
      <p:regular r:id="rId53"/>
      <p:bold r:id="rId54"/>
      <p:italic r:id="rId55"/>
      <p:boldItalic r:id="rId56"/>
    </p:embeddedFont>
    <p:embeddedFont>
      <p:font typeface="Overpass"/>
      <p:regular r:id="rId57"/>
      <p:bold r:id="rId58"/>
      <p:italic r:id="rId59"/>
      <p:boldItalic r:id="rId60"/>
    </p:embeddedFont>
    <p:embeddedFont>
      <p:font typeface="Overpass SemiBold"/>
      <p:regular r:id="rId61"/>
      <p:bold r:id="rId62"/>
      <p:italic r:id="rId63"/>
      <p:boldItalic r:id="rId64"/>
    </p:embeddedFont>
    <p:embeddedFont>
      <p:font typeface="Fira Sans Extra Condensed ExtraBold"/>
      <p:bold r:id="rId65"/>
      <p:boldItalic r:id="rId66"/>
    </p:embeddedFont>
    <p:embeddedFont>
      <p:font typeface="Source Sans Pr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orient="horz" pos="28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F3D5A6-531F-4AE9-9BD4-52F9B7C5D487}">
  <a:tblStyle styleId="{EEF3D5A6-531F-4AE9-9BD4-52F9B7C5D4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9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verpassBlack-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SourceSansPr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verpassSemiBold-bold.fntdata"/><Relationship Id="rId61" Type="http://schemas.openxmlformats.org/officeDocument/2006/relationships/font" Target="fonts/OverpassSemiBold-regular.fntdata"/><Relationship Id="rId20" Type="http://schemas.openxmlformats.org/officeDocument/2006/relationships/slide" Target="slides/slide14.xml"/><Relationship Id="rId64" Type="http://schemas.openxmlformats.org/officeDocument/2006/relationships/font" Target="fonts/OverpassSemiBold-boldItalic.fntdata"/><Relationship Id="rId63" Type="http://schemas.openxmlformats.org/officeDocument/2006/relationships/font" Target="fonts/OverpassSemiBold-italic.fntdata"/><Relationship Id="rId22" Type="http://schemas.openxmlformats.org/officeDocument/2006/relationships/slide" Target="slides/slide16.xml"/><Relationship Id="rId66" Type="http://schemas.openxmlformats.org/officeDocument/2006/relationships/font" Target="fonts/FiraSansExtraCondensedExtraBold-boldItalic.fntdata"/><Relationship Id="rId21" Type="http://schemas.openxmlformats.org/officeDocument/2006/relationships/slide" Target="slides/slide15.xml"/><Relationship Id="rId65" Type="http://schemas.openxmlformats.org/officeDocument/2006/relationships/font" Target="fonts/FiraSansExtraCondensedExtraBold-bold.fntdata"/><Relationship Id="rId24" Type="http://schemas.openxmlformats.org/officeDocument/2006/relationships/slide" Target="slides/slide18.xml"/><Relationship Id="rId68" Type="http://schemas.openxmlformats.org/officeDocument/2006/relationships/font" Target="fonts/SourceSansPro-bold.fntdata"/><Relationship Id="rId23" Type="http://schemas.openxmlformats.org/officeDocument/2006/relationships/slide" Target="slides/slide17.xml"/><Relationship Id="rId67" Type="http://schemas.openxmlformats.org/officeDocument/2006/relationships/font" Target="fonts/SourceSansPro-regular.fntdata"/><Relationship Id="rId60" Type="http://schemas.openxmlformats.org/officeDocument/2006/relationships/font" Target="fonts/Overpass-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SansPr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verpassExtraBold-bold.fntdata"/><Relationship Id="rId50" Type="http://schemas.openxmlformats.org/officeDocument/2006/relationships/font" Target="fonts/OverpassBlack-boldItalic.fntdata"/><Relationship Id="rId53" Type="http://schemas.openxmlformats.org/officeDocument/2006/relationships/font" Target="fonts/SourceSansProSemiBold-regular.fntdata"/><Relationship Id="rId52" Type="http://schemas.openxmlformats.org/officeDocument/2006/relationships/font" Target="fonts/OverpassExtraBold-boldItalic.fntdata"/><Relationship Id="rId11" Type="http://schemas.openxmlformats.org/officeDocument/2006/relationships/slide" Target="slides/slide5.xml"/><Relationship Id="rId55" Type="http://schemas.openxmlformats.org/officeDocument/2006/relationships/font" Target="fonts/SourceSansProSemiBold-italic.fntdata"/><Relationship Id="rId10" Type="http://schemas.openxmlformats.org/officeDocument/2006/relationships/slide" Target="slides/slide4.xml"/><Relationship Id="rId54" Type="http://schemas.openxmlformats.org/officeDocument/2006/relationships/font" Target="fonts/SourceSansProSemiBold-bold.fntdata"/><Relationship Id="rId13" Type="http://schemas.openxmlformats.org/officeDocument/2006/relationships/slide" Target="slides/slide7.xml"/><Relationship Id="rId57" Type="http://schemas.openxmlformats.org/officeDocument/2006/relationships/font" Target="fonts/Overpass-regular.fntdata"/><Relationship Id="rId12" Type="http://schemas.openxmlformats.org/officeDocument/2006/relationships/slide" Target="slides/slide6.xml"/><Relationship Id="rId56" Type="http://schemas.openxmlformats.org/officeDocument/2006/relationships/font" Target="fonts/SourceSansProSemiBold-boldItalic.fntdata"/><Relationship Id="rId15" Type="http://schemas.openxmlformats.org/officeDocument/2006/relationships/slide" Target="slides/slide9.xml"/><Relationship Id="rId59" Type="http://schemas.openxmlformats.org/officeDocument/2006/relationships/font" Target="fonts/Overpass-italic.fntdata"/><Relationship Id="rId14" Type="http://schemas.openxmlformats.org/officeDocument/2006/relationships/slide" Target="slides/slide8.xml"/><Relationship Id="rId58" Type="http://schemas.openxmlformats.org/officeDocument/2006/relationships/font" Target="fonts/Overpas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f6ce18a535_12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f6ce18a535_12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f5ed5750f7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f5ed5750f7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also want to talk a lil bit about our data preprocessing and feature engineering. Based on our dataset from Godaddy, we additionally collected related census data like percentage of foreign born people, and some economic indicators like earnings. Then, we cleaned our data carefully. For example, for the missing data, we imputed them with different methods appropriately such as using the median or last year’s . If you are interested in more details, we can show you later in the appendix. Besides, for the categorical data, we make dummies or just divide them into different columns for regions, fiscal quarters, COVID periods, and so 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b68aae1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b68aae1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Balanced Iterative Reducing and Clustering using Hierarchies is an algorithm that scales fairly efficiently. </a:t>
            </a:r>
            <a:endParaRPr/>
          </a:p>
          <a:p>
            <a:pPr indent="-298450" lvl="0" marL="457200" rtl="0" algn="l">
              <a:spcBef>
                <a:spcPts val="0"/>
              </a:spcBef>
              <a:spcAft>
                <a:spcPts val="0"/>
              </a:spcAft>
              <a:buSzPts val="1100"/>
              <a:buChar char="-"/>
            </a:pPr>
            <a:r>
              <a:rPr lang="en"/>
              <a:t>BIRCH summarizes large datasets into smaller, dense regions called Clustering Feature (CF); this is a tree structure. It does it by generating a small and compact summary of the large dataset (N, LS, SS) that retains as much information as possible before performing clustering using the CF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b68aae1f8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b68aae1f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b68aae1f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b68aae1f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b68aae1f8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b68aae1f8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lot of cliques (or complete subgraphs), signaling a lot of communities of similar counties.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b68aae1f8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b68aae1f8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f5ed5750f7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f5ed5750f7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the findings from the unsupervised algorithms, we also provide a </a:t>
            </a:r>
            <a:r>
              <a:rPr lang="en"/>
              <a:t>forecasting framework.</a:t>
            </a:r>
            <a:endParaRPr/>
          </a:p>
          <a:p>
            <a:pPr indent="-298450" lvl="0" marL="457200" rtl="0" algn="l">
              <a:spcBef>
                <a:spcPts val="0"/>
              </a:spcBef>
              <a:spcAft>
                <a:spcPts val="0"/>
              </a:spcAft>
              <a:buSzPts val="1100"/>
              <a:buChar char="-"/>
            </a:pPr>
            <a:r>
              <a:rPr lang="en"/>
              <a:t>we offer county-level forecasting services for stakeholders whose business needs are more aligned with predictions of future trends of micro-business density growth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f6ce18a53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f6ce18a53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900"/>
              </a:spcBef>
              <a:spcAft>
                <a:spcPts val="29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f6ce18a535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f6ce18a535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2900"/>
              </a:spcBef>
              <a:spcAft>
                <a:spcPts val="0"/>
              </a:spcAft>
              <a:buNone/>
            </a:pPr>
            <a:r>
              <a:rPr lang="en" sz="1000">
                <a:solidFill>
                  <a:schemeClr val="dk1"/>
                </a:solidFill>
              </a:rPr>
              <a:t>Use cases:</a:t>
            </a:r>
            <a:endParaRPr sz="1000">
              <a:solidFill>
                <a:schemeClr val="dk1"/>
              </a:solidFill>
            </a:endParaRPr>
          </a:p>
          <a:p>
            <a:pPr indent="-292100" lvl="0" marL="457200" rtl="0" algn="l">
              <a:lnSpc>
                <a:spcPct val="100000"/>
              </a:lnSpc>
              <a:spcBef>
                <a:spcPts val="2900"/>
              </a:spcBef>
              <a:spcAft>
                <a:spcPts val="0"/>
              </a:spcAft>
              <a:buClr>
                <a:schemeClr val="dk1"/>
              </a:buClr>
              <a:buSzPts val="1000"/>
              <a:buAutoNum type="arabicPeriod"/>
            </a:pPr>
            <a:r>
              <a:rPr lang="en" sz="1000">
                <a:solidFill>
                  <a:schemeClr val="dk1"/>
                </a:solidFill>
              </a:rPr>
              <a:t>Micro Business</a:t>
            </a:r>
            <a:r>
              <a:rPr lang="en" sz="1000">
                <a:solidFill>
                  <a:schemeClr val="dk1"/>
                </a:solidFill>
              </a:rPr>
              <a:t> is too small to trace; but we are able to predict their emergence and growth</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We have different types of clients, so we prepare different types of recommendations</a:t>
            </a:r>
            <a:endParaRPr sz="10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000">
                <a:solidFill>
                  <a:schemeClr val="dk1"/>
                </a:solidFill>
              </a:rPr>
              <a:t>For local governments, we can give a forecast of your </a:t>
            </a:r>
            <a:r>
              <a:rPr lang="en" sz="1000">
                <a:solidFill>
                  <a:schemeClr val="dk1"/>
                </a:solidFill>
              </a:rPr>
              <a:t>local</a:t>
            </a:r>
            <a:r>
              <a:rPr lang="en" sz="1000">
                <a:solidFill>
                  <a:schemeClr val="dk1"/>
                </a:solidFill>
              </a:rPr>
              <a:t> mb growth. And evaluate if your business environment is favorable for microbbusiness</a:t>
            </a:r>
            <a:endParaRPr sz="10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000">
                <a:solidFill>
                  <a:schemeClr val="dk1"/>
                </a:solidFill>
              </a:rPr>
              <a:t>For private investors, we can bring first-mover market advantages for you to pick the most suitable areas of investment. With more resources, we will be able to make forecast by business type or industry</a:t>
            </a:r>
            <a:endParaRPr sz="10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000">
                <a:solidFill>
                  <a:schemeClr val="dk1"/>
                </a:solidFill>
              </a:rPr>
              <a:t>This is similar for service providers. For example, a e-commerce microbusiness will need company domain site and marketing tools. But how do service providers know where and who to advertise given limited </a:t>
            </a:r>
            <a:r>
              <a:rPr lang="en" sz="1000">
                <a:solidFill>
                  <a:schemeClr val="dk1"/>
                </a:solidFill>
              </a:rPr>
              <a:t>resources</a:t>
            </a:r>
            <a:r>
              <a:rPr lang="en" sz="1000">
                <a:solidFill>
                  <a:schemeClr val="dk1"/>
                </a:solidFill>
              </a:rPr>
              <a:t>? (Azure and AWS can afford global advertising, but not every providers can afford)</a:t>
            </a:r>
            <a:endParaRPr sz="10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000">
                <a:solidFill>
                  <a:schemeClr val="dk1"/>
                </a:solidFill>
              </a:rPr>
              <a:t>For non-profit organizations, the same logic. Where should you allocate your resources?</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f6ce18a535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f6ce18a535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5ed5750f7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5ed5750f7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b68aae1f8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b68aae1f8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bee2f4008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bee2f4008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14c3c3c8f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14c3c3c8f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b68aae1f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b68aae1f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b68aae1f8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1b68aae1f8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f6ce18a535_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f6ce18a535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f6ce18a535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f6ce18a535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f6ce18a535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f6ce18a535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f6ce18a535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f6ce18a535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f6ce18a535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f6ce18a535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c7ef38d1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c7ef38d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f6ce18a53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f6ce18a53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f6ce18a535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f6ce18a535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f6ce18a535_1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f6ce18a535_1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f6ce18a535_1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f6ce18a535_1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f6ce18a535_1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f6ce18a535_1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f6ce18a535_1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f6ce18a535_1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f6ce18a535_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f6ce18a535_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f6ce18a535_1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1f6ce18a535_1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f6ce18a535_1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1f6ce18a535_1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f5ed5750f7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f5ed5750f7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Microbusinesses are often too small or new to appear in traditional economic data sources, which makes it challenging for policymakers to gain insights into their growth patterns and driving factors. However, microbusiness activity is often correlated with other economic indicators of general interest, making it essential to understand the monthly micro-business densities of U.S. counties. To address this issue, our project aims to provide policymakers with valuable insights into the development of micro-businesses in the U.S. counties.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Our approach involves combining Godaddy data on Kaggle with additional data sources such as demographic information and macroeconomic indicators. By analyzing these data sets, we aim to reveal viable strategies that policymakers can employ to boost the growth of microbusinesses. Additionally, we seek to identify investment opportunities for financial institutions, such as loan providers and venture capitalists.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In conclusion, our project will provide policymakers with valuable insights into the growth patterns and driving factors of micro-businesses. With this knowledge, policymakers can make informed decisions to support the development of micro-businesses, which will promote economic growth and job creation in U.S. counties.</a:t>
            </a:r>
            <a:endParaRPr sz="1200">
              <a:solidFill>
                <a:srgbClr val="374151"/>
              </a:solidFill>
              <a:highlight>
                <a:srgbClr val="F7F7F8"/>
              </a:highlight>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f5ed5750f7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f5ed5750f7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Microbusinesses per 100 people over the age of 18 in the given county. This is the target variable. The population figures used to calculate the density are on a two-year lag due to the pace of update provided by the U.S. Census Bureau, which provides the underlying population data annually. 2021 density figures are calculated using 2019 population figures,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5ed5750f7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f5ed5750f7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Thanks Bryan, we first take a look at the distribution of all variables. We notice that the majority of of them are right-skewed. The box plots here also confirm both our target variables and features have a bunch outliers. Like Bryan mentioned before, we later scaled our target variable and removed or transformed outliers in features.</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The correlation matrix here shows our target variable, Microbusiness_density, has relatively high correlation with broadband internet access percentage,  household income median, college rate and housing rents. We then further analyze if there’s any actual relationship between the target variable and those features.</a:t>
            </a:r>
            <a:endParaRPr>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f5ed5750f7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f5ed5750f7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400">
                <a:solidFill>
                  <a:srgbClr val="212121"/>
                </a:solidFill>
                <a:latin typeface="Roboto"/>
                <a:ea typeface="Roboto"/>
                <a:cs typeface="Roboto"/>
                <a:sym typeface="Roboto"/>
              </a:rPr>
              <a:t>Here is some interesting findings we found in our EDA process. We notice microbusiness density is positively related to the average household income, but high microbusiness density only occurs in region with tax that is either higher than 75 percentile or lower than 25 percentile. The general trend for micro business density is increasing over the years, and Q4 usually has the highest density among all quarters.</a:t>
            </a:r>
            <a:endParaRPr sz="1400">
              <a:solidFill>
                <a:srgbClr val="21212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400">
                <a:solidFill>
                  <a:srgbClr val="212121"/>
                </a:solidFill>
                <a:latin typeface="Roboto"/>
                <a:ea typeface="Roboto"/>
                <a:cs typeface="Roboto"/>
                <a:sym typeface="Roboto"/>
              </a:rPr>
              <a:t>** </a:t>
            </a:r>
            <a:r>
              <a:rPr lang="en">
                <a:solidFill>
                  <a:srgbClr val="212121"/>
                </a:solidFill>
                <a:latin typeface="Roboto"/>
                <a:ea typeface="Roboto"/>
                <a:cs typeface="Roboto"/>
                <a:sym typeface="Roboto"/>
              </a:rPr>
              <a:t>A possible rationale is that small business might grow in places with relatively developed economy (and thus it is associated with high income tax). Otherwise, microbusiness tends to grow where income tax is low.</a:t>
            </a:r>
            <a:endParaRPr>
              <a:solidFill>
                <a:srgbClr val="212121"/>
              </a:solidFill>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f5ed5750f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f5ed5750f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visualize the relationship between micro business density and geographic regions. Given we have 50 states plus District of Colombia in our dataset, we decided to group them into 8 regions for easier visualizations. For the box plot chart on the left, we notice Mountain/Pacific Region has the most outliers, where there are many data points with high microbusiness densities, so we decided to take a closer look at this specific region. We found that there are a couple states in this region having substantial amount of outliers, so we further zoomed in to the Nevada State, which served as a representative of states with high microbusiness density outliers. Now we see that Carson City and Lincoln County are the two counties with very high microusiness business density compared to other counties in Nevada State, and that's the reason why we see such dispersed data for Nevada. This is just one illustration of what we found between microbusiness density and geographic regions in our EDA process.  I’ll then pass on to Rujia to give us a more comprehensive view of those two variables with the use of Geoplots.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15e0f11e1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15e0f11e1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now let’s take a look at two geo plots, the left one shows the average micro business density for the states, and the right one is more specified for the counties. Generally, we can directly see that our target variable varies by states, with the east coast and north west coasts have obviously better results. And if we look closer into counties, the top county with highest densities are Carson, which can be reflected also before in the region study. The bottom counties are shown here as well. One thing to be notified is that such results can be differed because of time. Overall the counties with higher values always have higher level of access to the internet, higher percentage of foreign born people, and higher median household income, which fits our previous result of correlation matrix.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Carson City:</a:t>
            </a:r>
            <a:endParaRPr/>
          </a:p>
          <a:p>
            <a:pPr indent="-295275" lvl="0" marL="457200" rtl="0" algn="l">
              <a:lnSpc>
                <a:spcPct val="115000"/>
              </a:lnSpc>
              <a:spcBef>
                <a:spcPts val="1200"/>
              </a:spcBef>
              <a:spcAft>
                <a:spcPts val="0"/>
              </a:spcAft>
              <a:buClr>
                <a:schemeClr val="dk1"/>
              </a:buClr>
              <a:buSzPts val="1050"/>
              <a:buChar char="-"/>
            </a:pPr>
            <a:r>
              <a:rPr b="1" lang="en" sz="1050">
                <a:solidFill>
                  <a:schemeClr val="dk1"/>
                </a:solidFill>
              </a:rPr>
              <a:t>access to the Internet </a:t>
            </a:r>
            <a:r>
              <a:rPr lang="en" sz="1050">
                <a:solidFill>
                  <a:schemeClr val="dk1"/>
                </a:solidFill>
              </a:rPr>
              <a:t>grows  and in 2021 was around 86% which is </a:t>
            </a:r>
            <a:r>
              <a:rPr b="1" lang="en" sz="1050">
                <a:solidFill>
                  <a:schemeClr val="dk1"/>
                </a:solidFill>
              </a:rPr>
              <a:t>above</a:t>
            </a:r>
            <a:r>
              <a:rPr lang="en" sz="1050">
                <a:solidFill>
                  <a:schemeClr val="dk1"/>
                </a:solidFill>
              </a:rPr>
              <a:t> the US average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median household income</a:t>
            </a:r>
            <a:r>
              <a:rPr lang="en" sz="1050">
                <a:solidFill>
                  <a:schemeClr val="dk1"/>
                </a:solidFill>
              </a:rPr>
              <a:t> grows and in 2021 was about 62 000 dollars per year, which is also </a:t>
            </a:r>
            <a:r>
              <a:rPr b="1" lang="en" sz="1050">
                <a:solidFill>
                  <a:schemeClr val="dk1"/>
                </a:solidFill>
              </a:rPr>
              <a:t>above</a:t>
            </a:r>
            <a:r>
              <a:rPr lang="en" sz="1050">
                <a:solidFill>
                  <a:schemeClr val="dk1"/>
                </a:solidFill>
              </a:rPr>
              <a:t> US average.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percentage of foreign born people</a:t>
            </a:r>
            <a:r>
              <a:rPr lang="en" sz="1050">
                <a:solidFill>
                  <a:schemeClr val="dk1"/>
                </a:solidFill>
              </a:rPr>
              <a:t> grows but stabilises at 12.8% (↔). This is a high number considering US average.</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percentage if IT workers dropped a bit and came back to the original level (↔) to about 1.5%.</a:t>
            </a:r>
            <a:endParaRPr sz="1050">
              <a:solidFill>
                <a:schemeClr val="dk1"/>
              </a:solidFill>
            </a:endParaRPr>
          </a:p>
          <a:p>
            <a:pPr indent="0" lvl="0" marL="0" rtl="0" algn="l">
              <a:spcBef>
                <a:spcPts val="1500"/>
              </a:spcBef>
              <a:spcAft>
                <a:spcPts val="0"/>
              </a:spcAft>
              <a:buNone/>
            </a:pPr>
            <a:r>
              <a:rPr lang="en"/>
              <a:t>For Issaquena County:</a:t>
            </a:r>
            <a:endParaRPr/>
          </a:p>
          <a:p>
            <a:pPr indent="-295275" lvl="0" marL="457200" rtl="0" algn="l">
              <a:lnSpc>
                <a:spcPct val="115000"/>
              </a:lnSpc>
              <a:spcBef>
                <a:spcPts val="1200"/>
              </a:spcBef>
              <a:spcAft>
                <a:spcPts val="0"/>
              </a:spcAft>
              <a:buClr>
                <a:schemeClr val="dk1"/>
              </a:buClr>
              <a:buSzPts val="1050"/>
              <a:buChar char="-"/>
            </a:pPr>
            <a:r>
              <a:rPr lang="en" sz="1050">
                <a:solidFill>
                  <a:schemeClr val="dk1"/>
                </a:solidFill>
              </a:rPr>
              <a:t>the number of IT workers was always 0 (↔)</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access to the broadband Internet dropped </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number of foreign born person dropped to 0</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median household income dropped significantly below 18 000 dollars</a:t>
            </a:r>
            <a:endParaRPr sz="1050">
              <a:solidFill>
                <a:schemeClr val="dk1"/>
              </a:solidFill>
            </a:endParaRPr>
          </a:p>
          <a:p>
            <a:pPr indent="0" lvl="0" marL="0" rtl="0" algn="l">
              <a:spcBef>
                <a:spcPts val="1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flipH="1">
            <a:off x="-643491" y="243550"/>
            <a:ext cx="6568991" cy="4899985"/>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81000" y="838988"/>
            <a:ext cx="4353900" cy="1656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720000" y="3580013"/>
            <a:ext cx="2859600" cy="92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500">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993175" y="1691963"/>
            <a:ext cx="6883500" cy="133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10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subTitle"/>
          </p:nvPr>
        </p:nvSpPr>
        <p:spPr>
          <a:xfrm>
            <a:off x="2418600" y="3025225"/>
            <a:ext cx="4306800" cy="42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5" name="Google Shape;65;p11"/>
          <p:cNvSpPr/>
          <p:nvPr/>
        </p:nvSpPr>
        <p:spPr>
          <a:xfrm>
            <a:off x="652947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10800000">
            <a:off x="-2692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8" name="Shape 68"/>
        <p:cNvGrpSpPr/>
        <p:nvPr/>
      </p:nvGrpSpPr>
      <p:grpSpPr>
        <a:xfrm>
          <a:off x="0" y="0"/>
          <a:ext cx="0" cy="0"/>
          <a:chOff x="0" y="0"/>
          <a:chExt cx="0" cy="0"/>
        </a:xfrm>
      </p:grpSpPr>
      <p:sp>
        <p:nvSpPr>
          <p:cNvPr id="69" name="Google Shape;6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5">
    <p:bg>
      <p:bgPr>
        <a:solidFill>
          <a:schemeClr val="lt1"/>
        </a:solidFill>
      </p:bgPr>
    </p:bg>
    <p:spTree>
      <p:nvGrpSpPr>
        <p:cNvPr id="70" name="Shape 70"/>
        <p:cNvGrpSpPr/>
        <p:nvPr/>
      </p:nvGrpSpPr>
      <p:grpSpPr>
        <a:xfrm>
          <a:off x="0" y="0"/>
          <a:ext cx="0" cy="0"/>
          <a:chOff x="0" y="0"/>
          <a:chExt cx="0" cy="0"/>
        </a:xfrm>
      </p:grpSpPr>
      <p:sp>
        <p:nvSpPr>
          <p:cNvPr id="71" name="Google Shape;71;p13"/>
          <p:cNvSpPr/>
          <p:nvPr/>
        </p:nvSpPr>
        <p:spPr>
          <a:xfrm flipH="1" rot="-308984">
            <a:off x="3376794"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73" name="Google Shape;73;p13"/>
          <p:cNvSpPr txBox="1"/>
          <p:nvPr>
            <p:ph hasCustomPrompt="1" idx="2" type="title"/>
          </p:nvPr>
        </p:nvSpPr>
        <p:spPr>
          <a:xfrm>
            <a:off x="831026" y="1781025"/>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1" type="subTitle"/>
          </p:nvPr>
        </p:nvSpPr>
        <p:spPr>
          <a:xfrm>
            <a:off x="1641650" y="1781025"/>
            <a:ext cx="27381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5" name="Google Shape;75;p13"/>
          <p:cNvSpPr txBox="1"/>
          <p:nvPr>
            <p:ph idx="3" type="subTitle"/>
          </p:nvPr>
        </p:nvSpPr>
        <p:spPr>
          <a:xfrm>
            <a:off x="1641625" y="2398255"/>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6" name="Google Shape;76;p13"/>
          <p:cNvSpPr txBox="1"/>
          <p:nvPr>
            <p:ph hasCustomPrompt="1" idx="4" type="title"/>
          </p:nvPr>
        </p:nvSpPr>
        <p:spPr>
          <a:xfrm>
            <a:off x="4790389" y="1781032"/>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5" type="subTitle"/>
          </p:nvPr>
        </p:nvSpPr>
        <p:spPr>
          <a:xfrm>
            <a:off x="5574884" y="1781025"/>
            <a:ext cx="27381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8" name="Google Shape;78;p13"/>
          <p:cNvSpPr txBox="1"/>
          <p:nvPr>
            <p:ph idx="6" type="subTitle"/>
          </p:nvPr>
        </p:nvSpPr>
        <p:spPr>
          <a:xfrm>
            <a:off x="5574875" y="2398255"/>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9" name="Google Shape;79;p13"/>
          <p:cNvSpPr txBox="1"/>
          <p:nvPr>
            <p:ph hasCustomPrompt="1" idx="7" type="title"/>
          </p:nvPr>
        </p:nvSpPr>
        <p:spPr>
          <a:xfrm>
            <a:off x="831025" y="3456500"/>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8" type="subTitle"/>
          </p:nvPr>
        </p:nvSpPr>
        <p:spPr>
          <a:xfrm>
            <a:off x="1641625" y="3456500"/>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1" name="Google Shape;81;p13"/>
          <p:cNvSpPr txBox="1"/>
          <p:nvPr>
            <p:ph idx="9" type="subTitle"/>
          </p:nvPr>
        </p:nvSpPr>
        <p:spPr>
          <a:xfrm>
            <a:off x="1641625" y="4073732"/>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2" name="Google Shape;82;p13"/>
          <p:cNvSpPr txBox="1"/>
          <p:nvPr>
            <p:ph hasCustomPrompt="1" idx="13" type="title"/>
          </p:nvPr>
        </p:nvSpPr>
        <p:spPr>
          <a:xfrm>
            <a:off x="4790360" y="3456507"/>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4" type="subTitle"/>
          </p:nvPr>
        </p:nvSpPr>
        <p:spPr>
          <a:xfrm>
            <a:off x="5574875" y="3456500"/>
            <a:ext cx="20913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 name="Google Shape;84;p13"/>
          <p:cNvSpPr txBox="1"/>
          <p:nvPr>
            <p:ph idx="15" type="subTitle"/>
          </p:nvPr>
        </p:nvSpPr>
        <p:spPr>
          <a:xfrm>
            <a:off x="5574875" y="4073732"/>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5_1">
    <p:bg>
      <p:bgPr>
        <a:solidFill>
          <a:schemeClr val="lt1"/>
        </a:solidFill>
      </p:bgPr>
    </p:bg>
    <p:spTree>
      <p:nvGrpSpPr>
        <p:cNvPr id="86" name="Shape 86"/>
        <p:cNvGrpSpPr/>
        <p:nvPr/>
      </p:nvGrpSpPr>
      <p:grpSpPr>
        <a:xfrm>
          <a:off x="0" y="0"/>
          <a:ext cx="0" cy="0"/>
          <a:chOff x="0" y="0"/>
          <a:chExt cx="0" cy="0"/>
        </a:xfrm>
      </p:grpSpPr>
      <p:sp>
        <p:nvSpPr>
          <p:cNvPr id="87" name="Google Shape;87;p14"/>
          <p:cNvSpPr/>
          <p:nvPr/>
        </p:nvSpPr>
        <p:spPr>
          <a:xfrm flipH="1" rot="-308984">
            <a:off x="3376794"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89" name="Google Shape;89;p14"/>
          <p:cNvSpPr txBox="1"/>
          <p:nvPr>
            <p:ph hasCustomPrompt="1" idx="2" type="title"/>
          </p:nvPr>
        </p:nvSpPr>
        <p:spPr>
          <a:xfrm>
            <a:off x="720001" y="1254513"/>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4"/>
          <p:cNvSpPr txBox="1"/>
          <p:nvPr>
            <p:ph idx="1" type="subTitle"/>
          </p:nvPr>
        </p:nvSpPr>
        <p:spPr>
          <a:xfrm>
            <a:off x="720025" y="1781025"/>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1" name="Google Shape;91;p14"/>
          <p:cNvSpPr txBox="1"/>
          <p:nvPr>
            <p:ph idx="3" type="subTitle"/>
          </p:nvPr>
        </p:nvSpPr>
        <p:spPr>
          <a:xfrm>
            <a:off x="720000" y="2398255"/>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 name="Google Shape;92;p14"/>
          <p:cNvSpPr txBox="1"/>
          <p:nvPr>
            <p:ph hasCustomPrompt="1" idx="4" type="title"/>
          </p:nvPr>
        </p:nvSpPr>
        <p:spPr>
          <a:xfrm>
            <a:off x="6009539" y="1254520"/>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4"/>
          <p:cNvSpPr txBox="1"/>
          <p:nvPr>
            <p:ph idx="5" type="subTitle"/>
          </p:nvPr>
        </p:nvSpPr>
        <p:spPr>
          <a:xfrm>
            <a:off x="6009503" y="1781025"/>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4" name="Google Shape;94;p14"/>
          <p:cNvSpPr txBox="1"/>
          <p:nvPr>
            <p:ph idx="6" type="subTitle"/>
          </p:nvPr>
        </p:nvSpPr>
        <p:spPr>
          <a:xfrm>
            <a:off x="6009500" y="2398255"/>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5" name="Google Shape;95;p14"/>
          <p:cNvSpPr txBox="1"/>
          <p:nvPr>
            <p:ph hasCustomPrompt="1" idx="7" type="title"/>
          </p:nvPr>
        </p:nvSpPr>
        <p:spPr>
          <a:xfrm>
            <a:off x="720000" y="2929988"/>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4"/>
          <p:cNvSpPr txBox="1"/>
          <p:nvPr>
            <p:ph idx="8" type="subTitle"/>
          </p:nvPr>
        </p:nvSpPr>
        <p:spPr>
          <a:xfrm>
            <a:off x="720000" y="3456500"/>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7" name="Google Shape;97;p14"/>
          <p:cNvSpPr txBox="1"/>
          <p:nvPr>
            <p:ph idx="9" type="subTitle"/>
          </p:nvPr>
        </p:nvSpPr>
        <p:spPr>
          <a:xfrm>
            <a:off x="720000" y="4073732"/>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8" name="Google Shape;98;p14"/>
          <p:cNvSpPr txBox="1"/>
          <p:nvPr>
            <p:ph hasCustomPrompt="1" idx="13" type="title"/>
          </p:nvPr>
        </p:nvSpPr>
        <p:spPr>
          <a:xfrm>
            <a:off x="6009510" y="2929995"/>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4"/>
          <p:cNvSpPr txBox="1"/>
          <p:nvPr>
            <p:ph idx="14" type="subTitle"/>
          </p:nvPr>
        </p:nvSpPr>
        <p:spPr>
          <a:xfrm>
            <a:off x="6009500" y="3456500"/>
            <a:ext cx="20913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0" name="Google Shape;100;p14"/>
          <p:cNvSpPr txBox="1"/>
          <p:nvPr>
            <p:ph idx="15" type="subTitle"/>
          </p:nvPr>
        </p:nvSpPr>
        <p:spPr>
          <a:xfrm>
            <a:off x="6009500" y="4073732"/>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1" name="Google Shape;101;p14"/>
          <p:cNvSpPr txBox="1"/>
          <p:nvPr>
            <p:ph hasCustomPrompt="1" idx="16" type="title"/>
          </p:nvPr>
        </p:nvSpPr>
        <p:spPr>
          <a:xfrm>
            <a:off x="3364763" y="1254513"/>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4"/>
          <p:cNvSpPr txBox="1"/>
          <p:nvPr>
            <p:ph idx="17" type="subTitle"/>
          </p:nvPr>
        </p:nvSpPr>
        <p:spPr>
          <a:xfrm>
            <a:off x="3364796" y="1781025"/>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3" name="Google Shape;103;p14"/>
          <p:cNvSpPr txBox="1"/>
          <p:nvPr>
            <p:ph idx="18" type="subTitle"/>
          </p:nvPr>
        </p:nvSpPr>
        <p:spPr>
          <a:xfrm>
            <a:off x="3364763" y="2398255"/>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4" name="Google Shape;104;p14"/>
          <p:cNvSpPr txBox="1"/>
          <p:nvPr>
            <p:ph hasCustomPrompt="1" idx="19" type="title"/>
          </p:nvPr>
        </p:nvSpPr>
        <p:spPr>
          <a:xfrm>
            <a:off x="3364763" y="2929988"/>
            <a:ext cx="784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4"/>
          <p:cNvSpPr txBox="1"/>
          <p:nvPr>
            <p:ph idx="20" type="subTitle"/>
          </p:nvPr>
        </p:nvSpPr>
        <p:spPr>
          <a:xfrm>
            <a:off x="3364763" y="3456500"/>
            <a:ext cx="1795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 name="Google Shape;106;p14"/>
          <p:cNvSpPr txBox="1"/>
          <p:nvPr>
            <p:ph idx="21" type="subTitle"/>
          </p:nvPr>
        </p:nvSpPr>
        <p:spPr>
          <a:xfrm>
            <a:off x="3364763" y="4073732"/>
            <a:ext cx="23943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7" name="Google Shape;10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
    <p:bg>
      <p:bgPr>
        <a:solidFill>
          <a:schemeClr val="lt1"/>
        </a:solidFill>
      </p:bgPr>
    </p:bg>
    <p:spTree>
      <p:nvGrpSpPr>
        <p:cNvPr id="108" name="Shape 108"/>
        <p:cNvGrpSpPr/>
        <p:nvPr/>
      </p:nvGrpSpPr>
      <p:grpSpPr>
        <a:xfrm>
          <a:off x="0" y="0"/>
          <a:ext cx="0" cy="0"/>
          <a:chOff x="0" y="0"/>
          <a:chExt cx="0" cy="0"/>
        </a:xfrm>
      </p:grpSpPr>
      <p:sp>
        <p:nvSpPr>
          <p:cNvPr id="109" name="Google Shape;109;p15"/>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flipH="1">
            <a:off x="-32145" y="2948675"/>
            <a:ext cx="3406995" cy="2206336"/>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2" name="Google Shape;112;p15"/>
          <p:cNvSpPr txBox="1"/>
          <p:nvPr>
            <p:ph idx="1" type="subTitle"/>
          </p:nvPr>
        </p:nvSpPr>
        <p:spPr>
          <a:xfrm>
            <a:off x="714300" y="2765800"/>
            <a:ext cx="2395800" cy="3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3" name="Google Shape;113;p15"/>
          <p:cNvSpPr txBox="1"/>
          <p:nvPr>
            <p:ph idx="2" type="subTitle"/>
          </p:nvPr>
        </p:nvSpPr>
        <p:spPr>
          <a:xfrm>
            <a:off x="715050" y="3016200"/>
            <a:ext cx="2394300" cy="11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4" name="Google Shape;114;p15"/>
          <p:cNvSpPr txBox="1"/>
          <p:nvPr>
            <p:ph idx="3" type="subTitle"/>
          </p:nvPr>
        </p:nvSpPr>
        <p:spPr>
          <a:xfrm>
            <a:off x="3374100" y="2765800"/>
            <a:ext cx="2395800" cy="3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5" name="Google Shape;115;p15"/>
          <p:cNvSpPr txBox="1"/>
          <p:nvPr>
            <p:ph idx="4" type="subTitle"/>
          </p:nvPr>
        </p:nvSpPr>
        <p:spPr>
          <a:xfrm>
            <a:off x="3374850" y="3016200"/>
            <a:ext cx="2394300" cy="11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6" name="Google Shape;116;p15"/>
          <p:cNvSpPr txBox="1"/>
          <p:nvPr>
            <p:ph idx="5" type="subTitle"/>
          </p:nvPr>
        </p:nvSpPr>
        <p:spPr>
          <a:xfrm>
            <a:off x="6033900" y="2765800"/>
            <a:ext cx="2395800" cy="3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7" name="Google Shape;117;p15"/>
          <p:cNvSpPr txBox="1"/>
          <p:nvPr>
            <p:ph idx="6" type="subTitle"/>
          </p:nvPr>
        </p:nvSpPr>
        <p:spPr>
          <a:xfrm>
            <a:off x="6034650" y="3016200"/>
            <a:ext cx="2394300" cy="11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8" name="Google Shape;11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19" name="Shape 119"/>
        <p:cNvGrpSpPr/>
        <p:nvPr/>
      </p:nvGrpSpPr>
      <p:grpSpPr>
        <a:xfrm>
          <a:off x="0" y="0"/>
          <a:ext cx="0" cy="0"/>
          <a:chOff x="0" y="0"/>
          <a:chExt cx="0" cy="0"/>
        </a:xfrm>
      </p:grpSpPr>
      <p:sp>
        <p:nvSpPr>
          <p:cNvPr id="120" name="Google Shape;120;p16"/>
          <p:cNvSpPr/>
          <p:nvPr/>
        </p:nvSpPr>
        <p:spPr>
          <a:xfrm rot="308984">
            <a:off x="-1672431"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ph type="title"/>
          </p:nvPr>
        </p:nvSpPr>
        <p:spPr>
          <a:xfrm>
            <a:off x="720000" y="1112725"/>
            <a:ext cx="3007200" cy="1836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 name="Google Shape;122;p16"/>
          <p:cNvSpPr txBox="1"/>
          <p:nvPr>
            <p:ph idx="1" type="subTitle"/>
          </p:nvPr>
        </p:nvSpPr>
        <p:spPr>
          <a:xfrm>
            <a:off x="720000" y="3227075"/>
            <a:ext cx="3007200" cy="80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3" name="Google Shape;12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_1">
    <p:spTree>
      <p:nvGrpSpPr>
        <p:cNvPr id="124" name="Shape 124"/>
        <p:cNvGrpSpPr/>
        <p:nvPr/>
      </p:nvGrpSpPr>
      <p:grpSpPr>
        <a:xfrm>
          <a:off x="0" y="0"/>
          <a:ext cx="0" cy="0"/>
          <a:chOff x="0" y="0"/>
          <a:chExt cx="0" cy="0"/>
        </a:xfrm>
      </p:grpSpPr>
      <p:sp>
        <p:nvSpPr>
          <p:cNvPr id="125" name="Google Shape;125;p17"/>
          <p:cNvSpPr/>
          <p:nvPr/>
        </p:nvSpPr>
        <p:spPr>
          <a:xfrm flipH="1" rot="-308984">
            <a:off x="1733669"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type="title"/>
          </p:nvPr>
        </p:nvSpPr>
        <p:spPr>
          <a:xfrm>
            <a:off x="4860625" y="1112725"/>
            <a:ext cx="3007200" cy="1836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7"/>
          <p:cNvSpPr txBox="1"/>
          <p:nvPr>
            <p:ph idx="1" type="subTitle"/>
          </p:nvPr>
        </p:nvSpPr>
        <p:spPr>
          <a:xfrm>
            <a:off x="4860625" y="3227075"/>
            <a:ext cx="3007200" cy="80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8" name="Google Shape;12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
    <p:spTree>
      <p:nvGrpSpPr>
        <p:cNvPr id="129" name="Shape 129"/>
        <p:cNvGrpSpPr/>
        <p:nvPr/>
      </p:nvGrpSpPr>
      <p:grpSpPr>
        <a:xfrm>
          <a:off x="0" y="0"/>
          <a:ext cx="0" cy="0"/>
          <a:chOff x="0" y="0"/>
          <a:chExt cx="0" cy="0"/>
        </a:xfrm>
      </p:grpSpPr>
      <p:sp>
        <p:nvSpPr>
          <p:cNvPr id="130" name="Google Shape;130;p18"/>
          <p:cNvSpPr/>
          <p:nvPr/>
        </p:nvSpPr>
        <p:spPr>
          <a:xfrm rot="10800000">
            <a:off x="-3214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5773361" y="2948675"/>
            <a:ext cx="3406995" cy="2206336"/>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18"/>
          <p:cNvSpPr txBox="1"/>
          <p:nvPr>
            <p:ph idx="1" type="subTitle"/>
          </p:nvPr>
        </p:nvSpPr>
        <p:spPr>
          <a:xfrm>
            <a:off x="2056275" y="3274091"/>
            <a:ext cx="1530300" cy="3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4" name="Google Shape;134;p18"/>
          <p:cNvSpPr txBox="1"/>
          <p:nvPr>
            <p:ph idx="2" type="subTitle"/>
          </p:nvPr>
        </p:nvSpPr>
        <p:spPr>
          <a:xfrm>
            <a:off x="5535254" y="3274104"/>
            <a:ext cx="1530300" cy="3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5" name="Google Shape;135;p18"/>
          <p:cNvSpPr txBox="1"/>
          <p:nvPr>
            <p:ph idx="3" type="subTitle"/>
          </p:nvPr>
        </p:nvSpPr>
        <p:spPr>
          <a:xfrm>
            <a:off x="2056275" y="3539179"/>
            <a:ext cx="22776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 name="Google Shape;136;p18"/>
          <p:cNvSpPr txBox="1"/>
          <p:nvPr>
            <p:ph idx="4" type="subTitle"/>
          </p:nvPr>
        </p:nvSpPr>
        <p:spPr>
          <a:xfrm>
            <a:off x="5535250" y="3539179"/>
            <a:ext cx="22776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18"/>
          <p:cNvSpPr txBox="1"/>
          <p:nvPr>
            <p:ph idx="5" type="subTitle"/>
          </p:nvPr>
        </p:nvSpPr>
        <p:spPr>
          <a:xfrm>
            <a:off x="2056275" y="1611654"/>
            <a:ext cx="1530300" cy="3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8" name="Google Shape;138;p18"/>
          <p:cNvSpPr txBox="1"/>
          <p:nvPr>
            <p:ph idx="6" type="subTitle"/>
          </p:nvPr>
        </p:nvSpPr>
        <p:spPr>
          <a:xfrm>
            <a:off x="5535254" y="1611654"/>
            <a:ext cx="1530300" cy="3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9" name="Google Shape;139;p18"/>
          <p:cNvSpPr txBox="1"/>
          <p:nvPr>
            <p:ph idx="7" type="subTitle"/>
          </p:nvPr>
        </p:nvSpPr>
        <p:spPr>
          <a:xfrm>
            <a:off x="2056263" y="1865766"/>
            <a:ext cx="22776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8"/>
          <p:cNvSpPr txBox="1"/>
          <p:nvPr>
            <p:ph idx="8" type="subTitle"/>
          </p:nvPr>
        </p:nvSpPr>
        <p:spPr>
          <a:xfrm>
            <a:off x="5535250" y="1865766"/>
            <a:ext cx="22776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1_1_2">
    <p:spTree>
      <p:nvGrpSpPr>
        <p:cNvPr id="142" name="Shape 142"/>
        <p:cNvGrpSpPr/>
        <p:nvPr/>
      </p:nvGrpSpPr>
      <p:grpSpPr>
        <a:xfrm>
          <a:off x="0" y="0"/>
          <a:ext cx="0" cy="0"/>
          <a:chOff x="0" y="0"/>
          <a:chExt cx="0" cy="0"/>
        </a:xfrm>
      </p:grpSpPr>
      <p:sp>
        <p:nvSpPr>
          <p:cNvPr id="143" name="Google Shape;143;p19"/>
          <p:cNvSpPr/>
          <p:nvPr/>
        </p:nvSpPr>
        <p:spPr>
          <a:xfrm flipH="1" rot="10800000">
            <a:off x="657405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5" name="Google Shape;145;p19"/>
          <p:cNvSpPr txBox="1"/>
          <p:nvPr>
            <p:ph idx="1" type="subTitle"/>
          </p:nvPr>
        </p:nvSpPr>
        <p:spPr>
          <a:xfrm>
            <a:off x="4631267" y="3274104"/>
            <a:ext cx="1530300" cy="3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6" name="Google Shape;146;p19"/>
          <p:cNvSpPr txBox="1"/>
          <p:nvPr>
            <p:ph idx="2" type="subTitle"/>
          </p:nvPr>
        </p:nvSpPr>
        <p:spPr>
          <a:xfrm>
            <a:off x="4631263" y="3535879"/>
            <a:ext cx="22776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19"/>
          <p:cNvSpPr txBox="1"/>
          <p:nvPr>
            <p:ph idx="3" type="subTitle"/>
          </p:nvPr>
        </p:nvSpPr>
        <p:spPr>
          <a:xfrm>
            <a:off x="2982438" y="1611654"/>
            <a:ext cx="1530300" cy="35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148" name="Google Shape;148;p19"/>
          <p:cNvSpPr txBox="1"/>
          <p:nvPr>
            <p:ph idx="4" type="subTitle"/>
          </p:nvPr>
        </p:nvSpPr>
        <p:spPr>
          <a:xfrm>
            <a:off x="2235125" y="1862466"/>
            <a:ext cx="22776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solidFill>
                  <a:schemeClr val="dk2"/>
                </a:solidFil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49" name="Google Shape;149;p19"/>
          <p:cNvSpPr/>
          <p:nvPr/>
        </p:nvSpPr>
        <p:spPr>
          <a:xfrm flipH="1">
            <a:off x="-32145" y="2918525"/>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151" name="Shape 151"/>
        <p:cNvGrpSpPr/>
        <p:nvPr/>
      </p:nvGrpSpPr>
      <p:grpSpPr>
        <a:xfrm>
          <a:off x="0" y="0"/>
          <a:ext cx="0" cy="0"/>
          <a:chOff x="0" y="0"/>
          <a:chExt cx="0" cy="0"/>
        </a:xfrm>
      </p:grpSpPr>
      <p:sp>
        <p:nvSpPr>
          <p:cNvPr id="152" name="Google Shape;152;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Font typeface="Overpass"/>
              <a:buNone/>
              <a:defRPr b="1">
                <a:latin typeface="Overpass"/>
                <a:ea typeface="Overpass"/>
                <a:cs typeface="Overpass"/>
                <a:sym typeface="Overpass"/>
              </a:defRPr>
            </a:lvl2pPr>
            <a:lvl3pPr lvl="2">
              <a:spcBef>
                <a:spcPts val="0"/>
              </a:spcBef>
              <a:spcAft>
                <a:spcPts val="0"/>
              </a:spcAft>
              <a:buSzPts val="2800"/>
              <a:buFont typeface="Overpass"/>
              <a:buNone/>
              <a:defRPr b="1">
                <a:latin typeface="Overpass"/>
                <a:ea typeface="Overpass"/>
                <a:cs typeface="Overpass"/>
                <a:sym typeface="Overpass"/>
              </a:defRPr>
            </a:lvl3pPr>
            <a:lvl4pPr lvl="3">
              <a:spcBef>
                <a:spcPts val="0"/>
              </a:spcBef>
              <a:spcAft>
                <a:spcPts val="0"/>
              </a:spcAft>
              <a:buSzPts val="2800"/>
              <a:buFont typeface="Overpass"/>
              <a:buNone/>
              <a:defRPr b="1">
                <a:latin typeface="Overpass"/>
                <a:ea typeface="Overpass"/>
                <a:cs typeface="Overpass"/>
                <a:sym typeface="Overpass"/>
              </a:defRPr>
            </a:lvl4pPr>
            <a:lvl5pPr lvl="4">
              <a:spcBef>
                <a:spcPts val="0"/>
              </a:spcBef>
              <a:spcAft>
                <a:spcPts val="0"/>
              </a:spcAft>
              <a:buSzPts val="2800"/>
              <a:buFont typeface="Overpass"/>
              <a:buNone/>
              <a:defRPr b="1">
                <a:latin typeface="Overpass"/>
                <a:ea typeface="Overpass"/>
                <a:cs typeface="Overpass"/>
                <a:sym typeface="Overpass"/>
              </a:defRPr>
            </a:lvl5pPr>
            <a:lvl6pPr lvl="5">
              <a:spcBef>
                <a:spcPts val="0"/>
              </a:spcBef>
              <a:spcAft>
                <a:spcPts val="0"/>
              </a:spcAft>
              <a:buSzPts val="2800"/>
              <a:buFont typeface="Overpass"/>
              <a:buNone/>
              <a:defRPr b="1">
                <a:latin typeface="Overpass"/>
                <a:ea typeface="Overpass"/>
                <a:cs typeface="Overpass"/>
                <a:sym typeface="Overpass"/>
              </a:defRPr>
            </a:lvl6pPr>
            <a:lvl7pPr lvl="6">
              <a:spcBef>
                <a:spcPts val="0"/>
              </a:spcBef>
              <a:spcAft>
                <a:spcPts val="0"/>
              </a:spcAft>
              <a:buSzPts val="2800"/>
              <a:buFont typeface="Overpass"/>
              <a:buNone/>
              <a:defRPr b="1">
                <a:latin typeface="Overpass"/>
                <a:ea typeface="Overpass"/>
                <a:cs typeface="Overpass"/>
                <a:sym typeface="Overpass"/>
              </a:defRPr>
            </a:lvl7pPr>
            <a:lvl8pPr lvl="7">
              <a:spcBef>
                <a:spcPts val="0"/>
              </a:spcBef>
              <a:spcAft>
                <a:spcPts val="0"/>
              </a:spcAft>
              <a:buSzPts val="2800"/>
              <a:buFont typeface="Overpass"/>
              <a:buNone/>
              <a:defRPr b="1">
                <a:latin typeface="Overpass"/>
                <a:ea typeface="Overpass"/>
                <a:cs typeface="Overpass"/>
                <a:sym typeface="Overpass"/>
              </a:defRPr>
            </a:lvl8pPr>
            <a:lvl9pPr lvl="8">
              <a:spcBef>
                <a:spcPts val="0"/>
              </a:spcBef>
              <a:spcAft>
                <a:spcPts val="0"/>
              </a:spcAft>
              <a:buSzPts val="2800"/>
              <a:buFont typeface="Overpass"/>
              <a:buNone/>
              <a:defRPr b="1">
                <a:latin typeface="Overpass"/>
                <a:ea typeface="Overpass"/>
                <a:cs typeface="Overpass"/>
                <a:sym typeface="Overpass"/>
              </a:defRPr>
            </a:lvl9pPr>
          </a:lstStyle>
          <a:p/>
        </p:txBody>
      </p:sp>
      <p:sp>
        <p:nvSpPr>
          <p:cNvPr id="153" name="Google Shape;153;p20"/>
          <p:cNvSpPr txBox="1"/>
          <p:nvPr>
            <p:ph idx="1" type="subTitle"/>
          </p:nvPr>
        </p:nvSpPr>
        <p:spPr>
          <a:xfrm>
            <a:off x="2299350" y="1457950"/>
            <a:ext cx="4545300" cy="3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sz="1400"/>
            </a:lvl1pPr>
            <a:lvl2pPr lvl="1" rtl="0" algn="ctr">
              <a:spcBef>
                <a:spcPts val="1000"/>
              </a:spcBef>
              <a:spcAft>
                <a:spcPts val="0"/>
              </a:spcAft>
              <a:buClr>
                <a:schemeClr val="accent4"/>
              </a:buClr>
              <a:buSzPts val="1600"/>
              <a:buChar char="○"/>
              <a:defRPr>
                <a:solidFill>
                  <a:schemeClr val="accent4"/>
                </a:solidFill>
              </a:defRPr>
            </a:lvl2pPr>
            <a:lvl3pPr lvl="2" rtl="0" algn="ctr">
              <a:spcBef>
                <a:spcPts val="1600"/>
              </a:spcBef>
              <a:spcAft>
                <a:spcPts val="0"/>
              </a:spcAft>
              <a:buClr>
                <a:schemeClr val="accent4"/>
              </a:buClr>
              <a:buSzPts val="1600"/>
              <a:buChar char="■"/>
              <a:defRPr>
                <a:solidFill>
                  <a:schemeClr val="accent4"/>
                </a:solidFill>
              </a:defRPr>
            </a:lvl3pPr>
            <a:lvl4pPr lvl="3" rtl="0" algn="ctr">
              <a:spcBef>
                <a:spcPts val="1600"/>
              </a:spcBef>
              <a:spcAft>
                <a:spcPts val="0"/>
              </a:spcAft>
              <a:buClr>
                <a:schemeClr val="accent4"/>
              </a:buClr>
              <a:buSzPts val="1600"/>
              <a:buChar char="●"/>
              <a:defRPr>
                <a:solidFill>
                  <a:schemeClr val="accent4"/>
                </a:solidFill>
              </a:defRPr>
            </a:lvl4pPr>
            <a:lvl5pPr lvl="4" rtl="0" algn="ctr">
              <a:spcBef>
                <a:spcPts val="1600"/>
              </a:spcBef>
              <a:spcAft>
                <a:spcPts val="0"/>
              </a:spcAft>
              <a:buClr>
                <a:schemeClr val="accent4"/>
              </a:buClr>
              <a:buSzPts val="1600"/>
              <a:buChar char="○"/>
              <a:defRPr>
                <a:solidFill>
                  <a:schemeClr val="accent4"/>
                </a:solidFill>
              </a:defRPr>
            </a:lvl5pPr>
            <a:lvl6pPr lvl="5" rtl="0" algn="ctr">
              <a:spcBef>
                <a:spcPts val="1600"/>
              </a:spcBef>
              <a:spcAft>
                <a:spcPts val="0"/>
              </a:spcAft>
              <a:buClr>
                <a:schemeClr val="accent4"/>
              </a:buClr>
              <a:buSzPts val="1600"/>
              <a:buChar char="■"/>
              <a:defRPr>
                <a:solidFill>
                  <a:schemeClr val="accent4"/>
                </a:solidFill>
              </a:defRPr>
            </a:lvl6pPr>
            <a:lvl7pPr lvl="6" rtl="0" algn="ctr">
              <a:spcBef>
                <a:spcPts val="1600"/>
              </a:spcBef>
              <a:spcAft>
                <a:spcPts val="0"/>
              </a:spcAft>
              <a:buClr>
                <a:schemeClr val="accent4"/>
              </a:buClr>
              <a:buSzPts val="1600"/>
              <a:buChar char="●"/>
              <a:defRPr>
                <a:solidFill>
                  <a:schemeClr val="accent4"/>
                </a:solidFill>
              </a:defRPr>
            </a:lvl7pPr>
            <a:lvl8pPr lvl="7" rtl="0" algn="ctr">
              <a:spcBef>
                <a:spcPts val="1600"/>
              </a:spcBef>
              <a:spcAft>
                <a:spcPts val="0"/>
              </a:spcAft>
              <a:buClr>
                <a:schemeClr val="accent4"/>
              </a:buClr>
              <a:buSzPts val="1600"/>
              <a:buChar char="○"/>
              <a:defRPr>
                <a:solidFill>
                  <a:schemeClr val="accent4"/>
                </a:solidFill>
              </a:defRPr>
            </a:lvl8pPr>
            <a:lvl9pPr lvl="8" rtl="0" algn="ctr">
              <a:spcBef>
                <a:spcPts val="1600"/>
              </a:spcBef>
              <a:spcAft>
                <a:spcPts val="1600"/>
              </a:spcAft>
              <a:buClr>
                <a:schemeClr val="accent4"/>
              </a:buClr>
              <a:buSzPts val="1600"/>
              <a:buChar char="■"/>
              <a:defRPr>
                <a:solidFill>
                  <a:schemeClr val="accent4"/>
                </a:solidFill>
              </a:defRPr>
            </a:lvl9pPr>
          </a:lstStyle>
          <a:p/>
        </p:txBody>
      </p:sp>
      <p:sp>
        <p:nvSpPr>
          <p:cNvPr id="154" name="Google Shape;154;p20"/>
          <p:cNvSpPr/>
          <p:nvPr/>
        </p:nvSpPr>
        <p:spPr>
          <a:xfrm flipH="1" rot="10800000">
            <a:off x="5777400" y="-41222"/>
            <a:ext cx="3406995" cy="2017222"/>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flipH="1">
            <a:off x="-79375" y="29169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2649384" y="243550"/>
            <a:ext cx="6568991" cy="4899985"/>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308951">
            <a:off x="531846" y="733688"/>
            <a:ext cx="3664166" cy="251039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900225" y="1918375"/>
            <a:ext cx="3523500" cy="1307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057500" y="1073425"/>
            <a:ext cx="1366500" cy="52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5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 name="Google Shape;19;p3"/>
          <p:cNvSpPr txBox="1"/>
          <p:nvPr>
            <p:ph idx="1" type="subTitle"/>
          </p:nvPr>
        </p:nvSpPr>
        <p:spPr>
          <a:xfrm>
            <a:off x="5599200" y="3544225"/>
            <a:ext cx="2824800" cy="52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 name="Google Shape;2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8_1">
    <p:spTree>
      <p:nvGrpSpPr>
        <p:cNvPr id="157" name="Shape 157"/>
        <p:cNvGrpSpPr/>
        <p:nvPr/>
      </p:nvGrpSpPr>
      <p:grpSpPr>
        <a:xfrm>
          <a:off x="0" y="0"/>
          <a:ext cx="0" cy="0"/>
          <a:chOff x="0" y="0"/>
          <a:chExt cx="0" cy="0"/>
        </a:xfrm>
      </p:grpSpPr>
      <p:sp>
        <p:nvSpPr>
          <p:cNvPr id="158" name="Google Shape;158;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Font typeface="Overpass"/>
              <a:buNone/>
              <a:defRPr b="1">
                <a:latin typeface="Overpass"/>
                <a:ea typeface="Overpass"/>
                <a:cs typeface="Overpass"/>
                <a:sym typeface="Overpass"/>
              </a:defRPr>
            </a:lvl2pPr>
            <a:lvl3pPr lvl="2" rtl="0">
              <a:spcBef>
                <a:spcPts val="0"/>
              </a:spcBef>
              <a:spcAft>
                <a:spcPts val="0"/>
              </a:spcAft>
              <a:buSzPts val="2800"/>
              <a:buFont typeface="Overpass"/>
              <a:buNone/>
              <a:defRPr b="1">
                <a:latin typeface="Overpass"/>
                <a:ea typeface="Overpass"/>
                <a:cs typeface="Overpass"/>
                <a:sym typeface="Overpass"/>
              </a:defRPr>
            </a:lvl3pPr>
            <a:lvl4pPr lvl="3" rtl="0">
              <a:spcBef>
                <a:spcPts val="0"/>
              </a:spcBef>
              <a:spcAft>
                <a:spcPts val="0"/>
              </a:spcAft>
              <a:buSzPts val="2800"/>
              <a:buFont typeface="Overpass"/>
              <a:buNone/>
              <a:defRPr b="1">
                <a:latin typeface="Overpass"/>
                <a:ea typeface="Overpass"/>
                <a:cs typeface="Overpass"/>
                <a:sym typeface="Overpass"/>
              </a:defRPr>
            </a:lvl4pPr>
            <a:lvl5pPr lvl="4" rtl="0">
              <a:spcBef>
                <a:spcPts val="0"/>
              </a:spcBef>
              <a:spcAft>
                <a:spcPts val="0"/>
              </a:spcAft>
              <a:buSzPts val="2800"/>
              <a:buFont typeface="Overpass"/>
              <a:buNone/>
              <a:defRPr b="1">
                <a:latin typeface="Overpass"/>
                <a:ea typeface="Overpass"/>
                <a:cs typeface="Overpass"/>
                <a:sym typeface="Overpass"/>
              </a:defRPr>
            </a:lvl5pPr>
            <a:lvl6pPr lvl="5" rtl="0">
              <a:spcBef>
                <a:spcPts val="0"/>
              </a:spcBef>
              <a:spcAft>
                <a:spcPts val="0"/>
              </a:spcAft>
              <a:buSzPts val="2800"/>
              <a:buFont typeface="Overpass"/>
              <a:buNone/>
              <a:defRPr b="1">
                <a:latin typeface="Overpass"/>
                <a:ea typeface="Overpass"/>
                <a:cs typeface="Overpass"/>
                <a:sym typeface="Overpass"/>
              </a:defRPr>
            </a:lvl6pPr>
            <a:lvl7pPr lvl="6" rtl="0">
              <a:spcBef>
                <a:spcPts val="0"/>
              </a:spcBef>
              <a:spcAft>
                <a:spcPts val="0"/>
              </a:spcAft>
              <a:buSzPts val="2800"/>
              <a:buFont typeface="Overpass"/>
              <a:buNone/>
              <a:defRPr b="1">
                <a:latin typeface="Overpass"/>
                <a:ea typeface="Overpass"/>
                <a:cs typeface="Overpass"/>
                <a:sym typeface="Overpass"/>
              </a:defRPr>
            </a:lvl7pPr>
            <a:lvl8pPr lvl="7" rtl="0">
              <a:spcBef>
                <a:spcPts val="0"/>
              </a:spcBef>
              <a:spcAft>
                <a:spcPts val="0"/>
              </a:spcAft>
              <a:buSzPts val="2800"/>
              <a:buFont typeface="Overpass"/>
              <a:buNone/>
              <a:defRPr b="1">
                <a:latin typeface="Overpass"/>
                <a:ea typeface="Overpass"/>
                <a:cs typeface="Overpass"/>
                <a:sym typeface="Overpass"/>
              </a:defRPr>
            </a:lvl8pPr>
            <a:lvl9pPr lvl="8" rtl="0">
              <a:spcBef>
                <a:spcPts val="0"/>
              </a:spcBef>
              <a:spcAft>
                <a:spcPts val="0"/>
              </a:spcAft>
              <a:buSzPts val="2800"/>
              <a:buFont typeface="Overpass"/>
              <a:buNone/>
              <a:defRPr b="1">
                <a:latin typeface="Overpass"/>
                <a:ea typeface="Overpass"/>
                <a:cs typeface="Overpass"/>
                <a:sym typeface="Overpass"/>
              </a:defRPr>
            </a:lvl9pPr>
          </a:lstStyle>
          <a:p/>
        </p:txBody>
      </p:sp>
      <p:sp>
        <p:nvSpPr>
          <p:cNvPr id="159" name="Google Shape;159;p21"/>
          <p:cNvSpPr/>
          <p:nvPr/>
        </p:nvSpPr>
        <p:spPr>
          <a:xfrm flipH="1" rot="10800000">
            <a:off x="5777400" y="-41222"/>
            <a:ext cx="3406995" cy="2017222"/>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flipH="1">
            <a:off x="-79502" y="539999"/>
            <a:ext cx="5426867" cy="4646875"/>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ph idx="1" type="subTitle"/>
          </p:nvPr>
        </p:nvSpPr>
        <p:spPr>
          <a:xfrm>
            <a:off x="626525" y="1830050"/>
            <a:ext cx="3872100" cy="25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1000"/>
              </a:spcBef>
              <a:spcAft>
                <a:spcPts val="0"/>
              </a:spcAft>
              <a:buClr>
                <a:schemeClr val="accent4"/>
              </a:buClr>
              <a:buSzPts val="1600"/>
              <a:buChar char="○"/>
              <a:defRPr>
                <a:solidFill>
                  <a:schemeClr val="accent4"/>
                </a:solidFill>
              </a:defRPr>
            </a:lvl2pPr>
            <a:lvl3pPr lvl="2" rtl="0" algn="ctr">
              <a:spcBef>
                <a:spcPts val="1600"/>
              </a:spcBef>
              <a:spcAft>
                <a:spcPts val="0"/>
              </a:spcAft>
              <a:buClr>
                <a:schemeClr val="accent4"/>
              </a:buClr>
              <a:buSzPts val="1600"/>
              <a:buChar char="■"/>
              <a:defRPr>
                <a:solidFill>
                  <a:schemeClr val="accent4"/>
                </a:solidFill>
              </a:defRPr>
            </a:lvl3pPr>
            <a:lvl4pPr lvl="3" rtl="0" algn="ctr">
              <a:spcBef>
                <a:spcPts val="1600"/>
              </a:spcBef>
              <a:spcAft>
                <a:spcPts val="0"/>
              </a:spcAft>
              <a:buClr>
                <a:schemeClr val="accent4"/>
              </a:buClr>
              <a:buSzPts val="1600"/>
              <a:buChar char="●"/>
              <a:defRPr>
                <a:solidFill>
                  <a:schemeClr val="accent4"/>
                </a:solidFill>
              </a:defRPr>
            </a:lvl4pPr>
            <a:lvl5pPr lvl="4" rtl="0" algn="ctr">
              <a:spcBef>
                <a:spcPts val="1600"/>
              </a:spcBef>
              <a:spcAft>
                <a:spcPts val="0"/>
              </a:spcAft>
              <a:buClr>
                <a:schemeClr val="accent4"/>
              </a:buClr>
              <a:buSzPts val="1600"/>
              <a:buChar char="○"/>
              <a:defRPr>
                <a:solidFill>
                  <a:schemeClr val="accent4"/>
                </a:solidFill>
              </a:defRPr>
            </a:lvl5pPr>
            <a:lvl6pPr lvl="5" rtl="0" algn="ctr">
              <a:spcBef>
                <a:spcPts val="1600"/>
              </a:spcBef>
              <a:spcAft>
                <a:spcPts val="0"/>
              </a:spcAft>
              <a:buClr>
                <a:schemeClr val="accent4"/>
              </a:buClr>
              <a:buSzPts val="1600"/>
              <a:buChar char="■"/>
              <a:defRPr>
                <a:solidFill>
                  <a:schemeClr val="accent4"/>
                </a:solidFill>
              </a:defRPr>
            </a:lvl6pPr>
            <a:lvl7pPr lvl="6" rtl="0" algn="ctr">
              <a:spcBef>
                <a:spcPts val="1600"/>
              </a:spcBef>
              <a:spcAft>
                <a:spcPts val="0"/>
              </a:spcAft>
              <a:buClr>
                <a:schemeClr val="accent4"/>
              </a:buClr>
              <a:buSzPts val="1600"/>
              <a:buChar char="●"/>
              <a:defRPr>
                <a:solidFill>
                  <a:schemeClr val="accent4"/>
                </a:solidFill>
              </a:defRPr>
            </a:lvl7pPr>
            <a:lvl8pPr lvl="7" rtl="0" algn="ctr">
              <a:spcBef>
                <a:spcPts val="1600"/>
              </a:spcBef>
              <a:spcAft>
                <a:spcPts val="0"/>
              </a:spcAft>
              <a:buClr>
                <a:schemeClr val="accent4"/>
              </a:buClr>
              <a:buSzPts val="1600"/>
              <a:buChar char="○"/>
              <a:defRPr>
                <a:solidFill>
                  <a:schemeClr val="accent4"/>
                </a:solidFill>
              </a:defRPr>
            </a:lvl8pPr>
            <a:lvl9pPr lvl="8" rtl="0" algn="ctr">
              <a:spcBef>
                <a:spcPts val="1600"/>
              </a:spcBef>
              <a:spcAft>
                <a:spcPts val="1600"/>
              </a:spcAft>
              <a:buClr>
                <a:schemeClr val="accent4"/>
              </a:buClr>
              <a:buSzPts val="1600"/>
              <a:buChar char="■"/>
              <a:defRPr>
                <a:solidFill>
                  <a:schemeClr val="accent4"/>
                </a:solidFill>
              </a:defRPr>
            </a:lvl9pPr>
          </a:lstStyle>
          <a:p/>
        </p:txBody>
      </p:sp>
      <p:sp>
        <p:nvSpPr>
          <p:cNvPr id="162" name="Google Shape;162;p21"/>
          <p:cNvSpPr txBox="1"/>
          <p:nvPr>
            <p:ph idx="2" type="subTitle"/>
          </p:nvPr>
        </p:nvSpPr>
        <p:spPr>
          <a:xfrm>
            <a:off x="4572075" y="1830050"/>
            <a:ext cx="3872100" cy="25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1000"/>
              </a:spcBef>
              <a:spcAft>
                <a:spcPts val="0"/>
              </a:spcAft>
              <a:buClr>
                <a:schemeClr val="accent4"/>
              </a:buClr>
              <a:buSzPts val="1600"/>
              <a:buChar char="○"/>
              <a:defRPr>
                <a:solidFill>
                  <a:schemeClr val="accent4"/>
                </a:solidFill>
              </a:defRPr>
            </a:lvl2pPr>
            <a:lvl3pPr lvl="2" rtl="0" algn="ctr">
              <a:spcBef>
                <a:spcPts val="1600"/>
              </a:spcBef>
              <a:spcAft>
                <a:spcPts val="0"/>
              </a:spcAft>
              <a:buClr>
                <a:schemeClr val="accent4"/>
              </a:buClr>
              <a:buSzPts val="1600"/>
              <a:buChar char="■"/>
              <a:defRPr>
                <a:solidFill>
                  <a:schemeClr val="accent4"/>
                </a:solidFill>
              </a:defRPr>
            </a:lvl3pPr>
            <a:lvl4pPr lvl="3" rtl="0" algn="ctr">
              <a:spcBef>
                <a:spcPts val="1600"/>
              </a:spcBef>
              <a:spcAft>
                <a:spcPts val="0"/>
              </a:spcAft>
              <a:buClr>
                <a:schemeClr val="accent4"/>
              </a:buClr>
              <a:buSzPts val="1600"/>
              <a:buChar char="●"/>
              <a:defRPr>
                <a:solidFill>
                  <a:schemeClr val="accent4"/>
                </a:solidFill>
              </a:defRPr>
            </a:lvl4pPr>
            <a:lvl5pPr lvl="4" rtl="0" algn="ctr">
              <a:spcBef>
                <a:spcPts val="1600"/>
              </a:spcBef>
              <a:spcAft>
                <a:spcPts val="0"/>
              </a:spcAft>
              <a:buClr>
                <a:schemeClr val="accent4"/>
              </a:buClr>
              <a:buSzPts val="1600"/>
              <a:buChar char="○"/>
              <a:defRPr>
                <a:solidFill>
                  <a:schemeClr val="accent4"/>
                </a:solidFill>
              </a:defRPr>
            </a:lvl5pPr>
            <a:lvl6pPr lvl="5" rtl="0" algn="ctr">
              <a:spcBef>
                <a:spcPts val="1600"/>
              </a:spcBef>
              <a:spcAft>
                <a:spcPts val="0"/>
              </a:spcAft>
              <a:buClr>
                <a:schemeClr val="accent4"/>
              </a:buClr>
              <a:buSzPts val="1600"/>
              <a:buChar char="■"/>
              <a:defRPr>
                <a:solidFill>
                  <a:schemeClr val="accent4"/>
                </a:solidFill>
              </a:defRPr>
            </a:lvl6pPr>
            <a:lvl7pPr lvl="6" rtl="0" algn="ctr">
              <a:spcBef>
                <a:spcPts val="1600"/>
              </a:spcBef>
              <a:spcAft>
                <a:spcPts val="0"/>
              </a:spcAft>
              <a:buClr>
                <a:schemeClr val="accent4"/>
              </a:buClr>
              <a:buSzPts val="1600"/>
              <a:buChar char="●"/>
              <a:defRPr>
                <a:solidFill>
                  <a:schemeClr val="accent4"/>
                </a:solidFill>
              </a:defRPr>
            </a:lvl7pPr>
            <a:lvl8pPr lvl="7" rtl="0" algn="ctr">
              <a:spcBef>
                <a:spcPts val="1600"/>
              </a:spcBef>
              <a:spcAft>
                <a:spcPts val="0"/>
              </a:spcAft>
              <a:buClr>
                <a:schemeClr val="accent4"/>
              </a:buClr>
              <a:buSzPts val="1600"/>
              <a:buChar char="○"/>
              <a:defRPr>
                <a:solidFill>
                  <a:schemeClr val="accent4"/>
                </a:solidFill>
              </a:defRPr>
            </a:lvl8pPr>
            <a:lvl9pPr lvl="8" rtl="0" algn="ctr">
              <a:spcBef>
                <a:spcPts val="1600"/>
              </a:spcBef>
              <a:spcAft>
                <a:spcPts val="1600"/>
              </a:spcAft>
              <a:buClr>
                <a:schemeClr val="accent4"/>
              </a:buClr>
              <a:buSzPts val="1600"/>
              <a:buChar char="■"/>
              <a:defRPr>
                <a:solidFill>
                  <a:schemeClr val="accent4"/>
                </a:solidFill>
              </a:defRPr>
            </a:lvl9pPr>
          </a:lstStyle>
          <a:p/>
        </p:txBody>
      </p:sp>
      <p:sp>
        <p:nvSpPr>
          <p:cNvPr id="163" name="Google Shape;1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3">
    <p:spTree>
      <p:nvGrpSpPr>
        <p:cNvPr id="164" name="Shape 164"/>
        <p:cNvGrpSpPr/>
        <p:nvPr/>
      </p:nvGrpSpPr>
      <p:grpSpPr>
        <a:xfrm>
          <a:off x="0" y="0"/>
          <a:ext cx="0" cy="0"/>
          <a:chOff x="0" y="0"/>
          <a:chExt cx="0" cy="0"/>
        </a:xfrm>
      </p:grpSpPr>
      <p:sp>
        <p:nvSpPr>
          <p:cNvPr id="165" name="Google Shape;165;p22"/>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flipH="1">
            <a:off x="-32252" y="2948675"/>
            <a:ext cx="1776505" cy="2206336"/>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2"/>
          <p:cNvSpPr txBox="1"/>
          <p:nvPr>
            <p:ph idx="1" type="subTitle"/>
          </p:nvPr>
        </p:nvSpPr>
        <p:spPr>
          <a:xfrm>
            <a:off x="2067356" y="3028691"/>
            <a:ext cx="15303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 name="Google Shape;169;p22"/>
          <p:cNvSpPr txBox="1"/>
          <p:nvPr>
            <p:ph idx="2" type="subTitle"/>
          </p:nvPr>
        </p:nvSpPr>
        <p:spPr>
          <a:xfrm>
            <a:off x="5546338" y="3028704"/>
            <a:ext cx="15303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0" name="Google Shape;170;p22"/>
          <p:cNvSpPr txBox="1"/>
          <p:nvPr>
            <p:ph idx="3" type="subTitle"/>
          </p:nvPr>
        </p:nvSpPr>
        <p:spPr>
          <a:xfrm>
            <a:off x="1693706" y="3298954"/>
            <a:ext cx="2277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1" name="Google Shape;171;p22"/>
          <p:cNvSpPr txBox="1"/>
          <p:nvPr>
            <p:ph idx="4" type="subTitle"/>
          </p:nvPr>
        </p:nvSpPr>
        <p:spPr>
          <a:xfrm>
            <a:off x="5172688" y="3298954"/>
            <a:ext cx="2277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5" type="subTitle"/>
          </p:nvPr>
        </p:nvSpPr>
        <p:spPr>
          <a:xfrm>
            <a:off x="2067356" y="1660754"/>
            <a:ext cx="15303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2"/>
          <p:cNvSpPr txBox="1"/>
          <p:nvPr>
            <p:ph idx="6" type="subTitle"/>
          </p:nvPr>
        </p:nvSpPr>
        <p:spPr>
          <a:xfrm>
            <a:off x="5546338" y="1660754"/>
            <a:ext cx="15303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4" name="Google Shape;174;p22"/>
          <p:cNvSpPr txBox="1"/>
          <p:nvPr>
            <p:ph idx="7" type="subTitle"/>
          </p:nvPr>
        </p:nvSpPr>
        <p:spPr>
          <a:xfrm>
            <a:off x="1693706" y="1920041"/>
            <a:ext cx="2277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5" name="Google Shape;175;p22"/>
          <p:cNvSpPr txBox="1"/>
          <p:nvPr>
            <p:ph idx="8" type="subTitle"/>
          </p:nvPr>
        </p:nvSpPr>
        <p:spPr>
          <a:xfrm>
            <a:off x="5172688" y="1920041"/>
            <a:ext cx="2277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77" name="Shape 177"/>
        <p:cNvGrpSpPr/>
        <p:nvPr/>
      </p:nvGrpSpPr>
      <p:grpSpPr>
        <a:xfrm>
          <a:off x="0" y="0"/>
          <a:ext cx="0" cy="0"/>
          <a:chOff x="0" y="0"/>
          <a:chExt cx="0" cy="0"/>
        </a:xfrm>
      </p:grpSpPr>
      <p:sp>
        <p:nvSpPr>
          <p:cNvPr id="178" name="Google Shape;178;p23"/>
          <p:cNvSpPr txBox="1"/>
          <p:nvPr>
            <p:ph type="title"/>
          </p:nvPr>
        </p:nvSpPr>
        <p:spPr>
          <a:xfrm flipH="1">
            <a:off x="560875" y="1113900"/>
            <a:ext cx="4330200" cy="2915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3500"/>
            </a:lvl1pPr>
            <a:lvl2pPr lvl="1" rtl="0" algn="r">
              <a:spcBef>
                <a:spcPts val="0"/>
              </a:spcBef>
              <a:spcAft>
                <a:spcPts val="0"/>
              </a:spcAft>
              <a:buNone/>
              <a:defRPr sz="3500"/>
            </a:lvl2pPr>
            <a:lvl3pPr lvl="2" rtl="0" algn="r">
              <a:spcBef>
                <a:spcPts val="0"/>
              </a:spcBef>
              <a:spcAft>
                <a:spcPts val="0"/>
              </a:spcAft>
              <a:buNone/>
              <a:defRPr sz="3500"/>
            </a:lvl3pPr>
            <a:lvl4pPr lvl="3" rtl="0" algn="r">
              <a:spcBef>
                <a:spcPts val="0"/>
              </a:spcBef>
              <a:spcAft>
                <a:spcPts val="0"/>
              </a:spcAft>
              <a:buNone/>
              <a:defRPr sz="3500"/>
            </a:lvl4pPr>
            <a:lvl5pPr lvl="4" rtl="0" algn="r">
              <a:spcBef>
                <a:spcPts val="0"/>
              </a:spcBef>
              <a:spcAft>
                <a:spcPts val="0"/>
              </a:spcAft>
              <a:buNone/>
              <a:defRPr sz="3500"/>
            </a:lvl5pPr>
            <a:lvl6pPr lvl="5" rtl="0" algn="r">
              <a:spcBef>
                <a:spcPts val="0"/>
              </a:spcBef>
              <a:spcAft>
                <a:spcPts val="0"/>
              </a:spcAft>
              <a:buNone/>
              <a:defRPr sz="3500"/>
            </a:lvl6pPr>
            <a:lvl7pPr lvl="6" rtl="0" algn="r">
              <a:spcBef>
                <a:spcPts val="0"/>
              </a:spcBef>
              <a:spcAft>
                <a:spcPts val="0"/>
              </a:spcAft>
              <a:buNone/>
              <a:defRPr sz="3500"/>
            </a:lvl7pPr>
            <a:lvl8pPr lvl="7" rtl="0" algn="r">
              <a:spcBef>
                <a:spcPts val="0"/>
              </a:spcBef>
              <a:spcAft>
                <a:spcPts val="0"/>
              </a:spcAft>
              <a:buNone/>
              <a:defRPr sz="3500"/>
            </a:lvl8pPr>
            <a:lvl9pPr lvl="8" rtl="0" algn="r">
              <a:spcBef>
                <a:spcPts val="0"/>
              </a:spcBef>
              <a:spcAft>
                <a:spcPts val="0"/>
              </a:spcAft>
              <a:buNone/>
              <a:defRPr sz="3500"/>
            </a:lvl9pPr>
          </a:lstStyle>
          <a:p/>
        </p:txBody>
      </p:sp>
      <p:sp>
        <p:nvSpPr>
          <p:cNvPr id="179" name="Google Shape;179;p23"/>
          <p:cNvSpPr/>
          <p:nvPr/>
        </p:nvSpPr>
        <p:spPr>
          <a:xfrm rot="-10592382">
            <a:off x="-2029454" y="-1009614"/>
            <a:ext cx="8069046" cy="5528269"/>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_1">
    <p:spTree>
      <p:nvGrpSpPr>
        <p:cNvPr id="181" name="Shape 181"/>
        <p:cNvGrpSpPr/>
        <p:nvPr/>
      </p:nvGrpSpPr>
      <p:grpSpPr>
        <a:xfrm>
          <a:off x="0" y="0"/>
          <a:ext cx="0" cy="0"/>
          <a:chOff x="0" y="0"/>
          <a:chExt cx="0" cy="0"/>
        </a:xfrm>
      </p:grpSpPr>
      <p:sp>
        <p:nvSpPr>
          <p:cNvPr id="182" name="Google Shape;182;p24"/>
          <p:cNvSpPr/>
          <p:nvPr/>
        </p:nvSpPr>
        <p:spPr>
          <a:xfrm flipH="1">
            <a:off x="-2692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txBox="1"/>
          <p:nvPr>
            <p:ph type="title"/>
          </p:nvPr>
        </p:nvSpPr>
        <p:spPr>
          <a:xfrm>
            <a:off x="720000" y="54655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5" name="Google Shape;185;p24"/>
          <p:cNvSpPr txBox="1"/>
          <p:nvPr>
            <p:ph idx="1" type="subTitle"/>
          </p:nvPr>
        </p:nvSpPr>
        <p:spPr>
          <a:xfrm>
            <a:off x="720000" y="3711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24"/>
          <p:cNvSpPr txBox="1"/>
          <p:nvPr>
            <p:ph idx="2" type="subTitle"/>
          </p:nvPr>
        </p:nvSpPr>
        <p:spPr>
          <a:xfrm>
            <a:off x="3433200" y="3711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7" name="Google Shape;187;p24"/>
          <p:cNvSpPr txBox="1"/>
          <p:nvPr>
            <p:ph idx="3" type="subTitle"/>
          </p:nvPr>
        </p:nvSpPr>
        <p:spPr>
          <a:xfrm>
            <a:off x="6146400" y="3711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24"/>
          <p:cNvSpPr txBox="1"/>
          <p:nvPr>
            <p:ph idx="4" type="subTitle"/>
          </p:nvPr>
        </p:nvSpPr>
        <p:spPr>
          <a:xfrm>
            <a:off x="720000" y="40802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4"/>
          <p:cNvSpPr txBox="1"/>
          <p:nvPr>
            <p:ph idx="5" type="subTitle"/>
          </p:nvPr>
        </p:nvSpPr>
        <p:spPr>
          <a:xfrm>
            <a:off x="3433200" y="40802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 name="Google Shape;190;p24"/>
          <p:cNvSpPr txBox="1"/>
          <p:nvPr>
            <p:ph idx="6" type="subTitle"/>
          </p:nvPr>
        </p:nvSpPr>
        <p:spPr>
          <a:xfrm>
            <a:off x="6146400" y="40802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1" name="Google Shape;191;p24"/>
          <p:cNvSpPr txBox="1"/>
          <p:nvPr>
            <p:ph idx="7" type="subTitle"/>
          </p:nvPr>
        </p:nvSpPr>
        <p:spPr>
          <a:xfrm>
            <a:off x="720000" y="19896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4"/>
          <p:cNvSpPr txBox="1"/>
          <p:nvPr>
            <p:ph idx="8" type="subTitle"/>
          </p:nvPr>
        </p:nvSpPr>
        <p:spPr>
          <a:xfrm>
            <a:off x="3433200" y="19896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24"/>
          <p:cNvSpPr txBox="1"/>
          <p:nvPr>
            <p:ph idx="9" type="subTitle"/>
          </p:nvPr>
        </p:nvSpPr>
        <p:spPr>
          <a:xfrm>
            <a:off x="6146400" y="19896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24"/>
          <p:cNvSpPr txBox="1"/>
          <p:nvPr>
            <p:ph idx="13" type="subTitle"/>
          </p:nvPr>
        </p:nvSpPr>
        <p:spPr>
          <a:xfrm>
            <a:off x="720000" y="23585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4"/>
          <p:cNvSpPr txBox="1"/>
          <p:nvPr>
            <p:ph idx="14" type="subTitle"/>
          </p:nvPr>
        </p:nvSpPr>
        <p:spPr>
          <a:xfrm>
            <a:off x="3433200" y="23585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6" name="Google Shape;196;p24"/>
          <p:cNvSpPr txBox="1"/>
          <p:nvPr>
            <p:ph idx="15" type="subTitle"/>
          </p:nvPr>
        </p:nvSpPr>
        <p:spPr>
          <a:xfrm>
            <a:off x="6146400" y="23585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7" name="Google Shape;19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2">
    <p:spTree>
      <p:nvGrpSpPr>
        <p:cNvPr id="198" name="Shape 198"/>
        <p:cNvGrpSpPr/>
        <p:nvPr/>
      </p:nvGrpSpPr>
      <p:grpSpPr>
        <a:xfrm>
          <a:off x="0" y="0"/>
          <a:ext cx="0" cy="0"/>
          <a:chOff x="0" y="0"/>
          <a:chExt cx="0" cy="0"/>
        </a:xfrm>
      </p:grpSpPr>
      <p:sp>
        <p:nvSpPr>
          <p:cNvPr id="199" name="Google Shape;199;p25"/>
          <p:cNvSpPr/>
          <p:nvPr/>
        </p:nvSpPr>
        <p:spPr>
          <a:xfrm>
            <a:off x="652947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rot="10800000">
            <a:off x="-2692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ph type="title"/>
          </p:nvPr>
        </p:nvSpPr>
        <p:spPr>
          <a:xfrm>
            <a:off x="720000" y="54655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2" name="Google Shape;202;p25"/>
          <p:cNvSpPr txBox="1"/>
          <p:nvPr>
            <p:ph idx="1" type="subTitle"/>
          </p:nvPr>
        </p:nvSpPr>
        <p:spPr>
          <a:xfrm>
            <a:off x="720000" y="2604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3" name="Google Shape;203;p25"/>
          <p:cNvSpPr txBox="1"/>
          <p:nvPr>
            <p:ph idx="2" type="subTitle"/>
          </p:nvPr>
        </p:nvSpPr>
        <p:spPr>
          <a:xfrm>
            <a:off x="3433200" y="2604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4" name="Google Shape;204;p25"/>
          <p:cNvSpPr txBox="1"/>
          <p:nvPr>
            <p:ph idx="3" type="subTitle"/>
          </p:nvPr>
        </p:nvSpPr>
        <p:spPr>
          <a:xfrm>
            <a:off x="6146400" y="260430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5" name="Google Shape;205;p25"/>
          <p:cNvSpPr txBox="1"/>
          <p:nvPr>
            <p:ph idx="4" type="subTitle"/>
          </p:nvPr>
        </p:nvSpPr>
        <p:spPr>
          <a:xfrm>
            <a:off x="720000" y="2931175"/>
            <a:ext cx="2277600" cy="8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6" name="Google Shape;206;p25"/>
          <p:cNvSpPr txBox="1"/>
          <p:nvPr>
            <p:ph idx="5" type="subTitle"/>
          </p:nvPr>
        </p:nvSpPr>
        <p:spPr>
          <a:xfrm>
            <a:off x="3433200" y="2931175"/>
            <a:ext cx="2277600" cy="8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7" name="Google Shape;207;p25"/>
          <p:cNvSpPr txBox="1"/>
          <p:nvPr>
            <p:ph idx="6" type="subTitle"/>
          </p:nvPr>
        </p:nvSpPr>
        <p:spPr>
          <a:xfrm>
            <a:off x="6146400" y="2931175"/>
            <a:ext cx="2277600" cy="8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8" name="Google Shape;20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6">
    <p:spTree>
      <p:nvGrpSpPr>
        <p:cNvPr id="209" name="Shape 209"/>
        <p:cNvGrpSpPr/>
        <p:nvPr/>
      </p:nvGrpSpPr>
      <p:grpSpPr>
        <a:xfrm>
          <a:off x="0" y="0"/>
          <a:ext cx="0" cy="0"/>
          <a:chOff x="0" y="0"/>
          <a:chExt cx="0" cy="0"/>
        </a:xfrm>
      </p:grpSpPr>
      <p:sp>
        <p:nvSpPr>
          <p:cNvPr id="210" name="Google Shape;210;p26"/>
          <p:cNvSpPr/>
          <p:nvPr/>
        </p:nvSpPr>
        <p:spPr>
          <a:xfrm>
            <a:off x="2076450" y="-988225"/>
            <a:ext cx="7160970" cy="6131740"/>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txBox="1"/>
          <p:nvPr>
            <p:ph hasCustomPrompt="1" type="title"/>
          </p:nvPr>
        </p:nvSpPr>
        <p:spPr>
          <a:xfrm>
            <a:off x="720000" y="618338"/>
            <a:ext cx="4032600" cy="806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2" name="Google Shape;212;p26"/>
          <p:cNvSpPr txBox="1"/>
          <p:nvPr>
            <p:ph idx="1" type="subTitle"/>
          </p:nvPr>
        </p:nvSpPr>
        <p:spPr>
          <a:xfrm>
            <a:off x="720000" y="1424438"/>
            <a:ext cx="4306800" cy="42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3" name="Google Shape;213;p26"/>
          <p:cNvSpPr txBox="1"/>
          <p:nvPr>
            <p:ph hasCustomPrompt="1" idx="2" type="title"/>
          </p:nvPr>
        </p:nvSpPr>
        <p:spPr>
          <a:xfrm>
            <a:off x="720000" y="1955538"/>
            <a:ext cx="4032600" cy="806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4" name="Google Shape;214;p26"/>
          <p:cNvSpPr txBox="1"/>
          <p:nvPr>
            <p:ph idx="3" type="subTitle"/>
          </p:nvPr>
        </p:nvSpPr>
        <p:spPr>
          <a:xfrm>
            <a:off x="720000" y="2761650"/>
            <a:ext cx="4306800" cy="42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26"/>
          <p:cNvSpPr txBox="1"/>
          <p:nvPr>
            <p:ph hasCustomPrompt="1" idx="4" type="title"/>
          </p:nvPr>
        </p:nvSpPr>
        <p:spPr>
          <a:xfrm>
            <a:off x="720000" y="3292763"/>
            <a:ext cx="4032600" cy="806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6" name="Google Shape;216;p26"/>
          <p:cNvSpPr txBox="1"/>
          <p:nvPr>
            <p:ph idx="5" type="subTitle"/>
          </p:nvPr>
        </p:nvSpPr>
        <p:spPr>
          <a:xfrm>
            <a:off x="720000" y="4098863"/>
            <a:ext cx="4310400" cy="42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_1">
    <p:spTree>
      <p:nvGrpSpPr>
        <p:cNvPr id="218" name="Shape 218"/>
        <p:cNvGrpSpPr/>
        <p:nvPr/>
      </p:nvGrpSpPr>
      <p:grpSpPr>
        <a:xfrm>
          <a:off x="0" y="0"/>
          <a:ext cx="0" cy="0"/>
          <a:chOff x="0" y="0"/>
          <a:chExt cx="0" cy="0"/>
        </a:xfrm>
      </p:grpSpPr>
      <p:sp>
        <p:nvSpPr>
          <p:cNvPr id="219" name="Google Shape;219;p27"/>
          <p:cNvSpPr txBox="1"/>
          <p:nvPr>
            <p:ph hasCustomPrompt="1" type="title"/>
          </p:nvPr>
        </p:nvSpPr>
        <p:spPr>
          <a:xfrm>
            <a:off x="2173825" y="618350"/>
            <a:ext cx="4796400" cy="8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0" name="Google Shape;220;p27"/>
          <p:cNvSpPr txBox="1"/>
          <p:nvPr>
            <p:ph idx="1" type="subTitle"/>
          </p:nvPr>
        </p:nvSpPr>
        <p:spPr>
          <a:xfrm>
            <a:off x="2418600" y="1424438"/>
            <a:ext cx="4306800" cy="42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1" name="Google Shape;221;p27"/>
          <p:cNvSpPr txBox="1"/>
          <p:nvPr>
            <p:ph hasCustomPrompt="1" idx="2" type="title"/>
          </p:nvPr>
        </p:nvSpPr>
        <p:spPr>
          <a:xfrm>
            <a:off x="2173825" y="1955550"/>
            <a:ext cx="4796400" cy="8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2" name="Google Shape;222;p27"/>
          <p:cNvSpPr txBox="1"/>
          <p:nvPr>
            <p:ph idx="3" type="subTitle"/>
          </p:nvPr>
        </p:nvSpPr>
        <p:spPr>
          <a:xfrm>
            <a:off x="2418600" y="2761650"/>
            <a:ext cx="4306800" cy="42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3" name="Google Shape;223;p27"/>
          <p:cNvSpPr txBox="1"/>
          <p:nvPr>
            <p:ph hasCustomPrompt="1" idx="4" type="title"/>
          </p:nvPr>
        </p:nvSpPr>
        <p:spPr>
          <a:xfrm>
            <a:off x="2173825" y="3292775"/>
            <a:ext cx="4796400" cy="8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48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4" name="Google Shape;224;p27"/>
          <p:cNvSpPr txBox="1"/>
          <p:nvPr>
            <p:ph idx="5" type="subTitle"/>
          </p:nvPr>
        </p:nvSpPr>
        <p:spPr>
          <a:xfrm>
            <a:off x="2416800" y="4098863"/>
            <a:ext cx="4310400" cy="42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5" name="Google Shape;225;p27"/>
          <p:cNvSpPr/>
          <p:nvPr/>
        </p:nvSpPr>
        <p:spPr>
          <a:xfrm>
            <a:off x="652947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rot="10800000">
            <a:off x="-2692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1">
  <p:cSld name="CUSTOM_17">
    <p:spTree>
      <p:nvGrpSpPr>
        <p:cNvPr id="228" name="Shape 228"/>
        <p:cNvGrpSpPr/>
        <p:nvPr/>
      </p:nvGrpSpPr>
      <p:grpSpPr>
        <a:xfrm>
          <a:off x="0" y="0"/>
          <a:ext cx="0" cy="0"/>
          <a:chOff x="0" y="0"/>
          <a:chExt cx="0" cy="0"/>
        </a:xfrm>
      </p:grpSpPr>
      <p:sp>
        <p:nvSpPr>
          <p:cNvPr id="229" name="Google Shape;229;p28"/>
          <p:cNvSpPr txBox="1"/>
          <p:nvPr>
            <p:ph type="title"/>
          </p:nvPr>
        </p:nvSpPr>
        <p:spPr>
          <a:xfrm>
            <a:off x="720200" y="1164863"/>
            <a:ext cx="7703700" cy="20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30" name="Google Shape;230;p28"/>
          <p:cNvSpPr txBox="1"/>
          <p:nvPr>
            <p:ph idx="1" type="subTitle"/>
          </p:nvPr>
        </p:nvSpPr>
        <p:spPr>
          <a:xfrm>
            <a:off x="1077275" y="2811800"/>
            <a:ext cx="6989400" cy="6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1" name="Google Shape;231;p28"/>
          <p:cNvSpPr/>
          <p:nvPr/>
        </p:nvSpPr>
        <p:spPr>
          <a:xfrm flipH="1" rot="10800000">
            <a:off x="5926348" y="-161"/>
            <a:ext cx="3257067" cy="278893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flipH="1">
            <a:off x="-81629" y="2108226"/>
            <a:ext cx="2588131" cy="3035287"/>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1">
  <p:cSld name="CUSTOM_12_1_1">
    <p:spTree>
      <p:nvGrpSpPr>
        <p:cNvPr id="234" name="Shape 234"/>
        <p:cNvGrpSpPr/>
        <p:nvPr/>
      </p:nvGrpSpPr>
      <p:grpSpPr>
        <a:xfrm>
          <a:off x="0" y="0"/>
          <a:ext cx="0" cy="0"/>
          <a:chOff x="0" y="0"/>
          <a:chExt cx="0" cy="0"/>
        </a:xfrm>
      </p:grpSpPr>
      <p:sp>
        <p:nvSpPr>
          <p:cNvPr id="235" name="Google Shape;235;p29"/>
          <p:cNvSpPr/>
          <p:nvPr/>
        </p:nvSpPr>
        <p:spPr>
          <a:xfrm flipH="1" rot="-308942">
            <a:off x="-3720467" y="2064870"/>
            <a:ext cx="6814520" cy="4668992"/>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ph type="title"/>
          </p:nvPr>
        </p:nvSpPr>
        <p:spPr>
          <a:xfrm>
            <a:off x="3103050" y="1455409"/>
            <a:ext cx="2937900" cy="10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7" name="Google Shape;237;p29"/>
          <p:cNvSpPr txBox="1"/>
          <p:nvPr>
            <p:ph idx="1" type="subTitle"/>
          </p:nvPr>
        </p:nvSpPr>
        <p:spPr>
          <a:xfrm>
            <a:off x="2640800" y="2288900"/>
            <a:ext cx="3862500" cy="12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8" name="Google Shape;238;p29"/>
          <p:cNvSpPr/>
          <p:nvPr/>
        </p:nvSpPr>
        <p:spPr>
          <a:xfrm flipH="1" rot="-308942">
            <a:off x="5694383" y="1900070"/>
            <a:ext cx="6814520" cy="4668992"/>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_1">
    <p:spTree>
      <p:nvGrpSpPr>
        <p:cNvPr id="240" name="Shape 240"/>
        <p:cNvGrpSpPr/>
        <p:nvPr/>
      </p:nvGrpSpPr>
      <p:grpSpPr>
        <a:xfrm>
          <a:off x="0" y="0"/>
          <a:ext cx="0" cy="0"/>
          <a:chOff x="0" y="0"/>
          <a:chExt cx="0" cy="0"/>
        </a:xfrm>
      </p:grpSpPr>
      <p:sp>
        <p:nvSpPr>
          <p:cNvPr id="241" name="Google Shape;241;p30"/>
          <p:cNvSpPr/>
          <p:nvPr/>
        </p:nvSpPr>
        <p:spPr>
          <a:xfrm>
            <a:off x="3218002"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txBox="1"/>
          <p:nvPr>
            <p:ph type="title"/>
          </p:nvPr>
        </p:nvSpPr>
        <p:spPr>
          <a:xfrm>
            <a:off x="720000" y="1156121"/>
            <a:ext cx="2937900" cy="1007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30"/>
          <p:cNvSpPr txBox="1"/>
          <p:nvPr>
            <p:ph idx="1" type="subTitle"/>
          </p:nvPr>
        </p:nvSpPr>
        <p:spPr>
          <a:xfrm>
            <a:off x="720000" y="2236813"/>
            <a:ext cx="2937900" cy="12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4" name="Google Shape;24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1" name="Shape 21"/>
        <p:cNvGrpSpPr/>
        <p:nvPr/>
      </p:nvGrpSpPr>
      <p:grpSpPr>
        <a:xfrm>
          <a:off x="0" y="0"/>
          <a:ext cx="0" cy="0"/>
          <a:chOff x="0" y="0"/>
          <a:chExt cx="0" cy="0"/>
        </a:xfrm>
      </p:grpSpPr>
      <p:sp>
        <p:nvSpPr>
          <p:cNvPr id="22" name="Google Shape;22;p4"/>
          <p:cNvSpPr/>
          <p:nvPr/>
        </p:nvSpPr>
        <p:spPr>
          <a:xfrm>
            <a:off x="-881225" y="1272176"/>
            <a:ext cx="7340216" cy="4171360"/>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Char char="●"/>
              <a:defRPr sz="1200"/>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
        <p:nvSpPr>
          <p:cNvPr id="25" name="Google Shape;2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
    <p:spTree>
      <p:nvGrpSpPr>
        <p:cNvPr id="245" name="Shape 245"/>
        <p:cNvGrpSpPr/>
        <p:nvPr/>
      </p:nvGrpSpPr>
      <p:grpSpPr>
        <a:xfrm>
          <a:off x="0" y="0"/>
          <a:ext cx="0" cy="0"/>
          <a:chOff x="0" y="0"/>
          <a:chExt cx="0" cy="0"/>
        </a:xfrm>
      </p:grpSpPr>
      <p:sp>
        <p:nvSpPr>
          <p:cNvPr id="246" name="Google Shape;246;p31"/>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flipH="1">
            <a:off x="-32213" y="2948675"/>
            <a:ext cx="2861488" cy="2206336"/>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_1">
    <p:spTree>
      <p:nvGrpSpPr>
        <p:cNvPr id="250" name="Shape 250"/>
        <p:cNvGrpSpPr/>
        <p:nvPr/>
      </p:nvGrpSpPr>
      <p:grpSpPr>
        <a:xfrm>
          <a:off x="0" y="0"/>
          <a:ext cx="0" cy="0"/>
          <a:chOff x="0" y="0"/>
          <a:chExt cx="0" cy="0"/>
        </a:xfrm>
      </p:grpSpPr>
      <p:sp>
        <p:nvSpPr>
          <p:cNvPr id="251" name="Google Shape;251;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32"/>
          <p:cNvSpPr/>
          <p:nvPr/>
        </p:nvSpPr>
        <p:spPr>
          <a:xfrm>
            <a:off x="3213198" y="1160552"/>
            <a:ext cx="6007006" cy="398318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flipH="1">
            <a:off x="-96779" y="1160552"/>
            <a:ext cx="6007006" cy="3983181"/>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255" name="Shape 255"/>
        <p:cNvGrpSpPr/>
        <p:nvPr/>
      </p:nvGrpSpPr>
      <p:grpSpPr>
        <a:xfrm>
          <a:off x="0" y="0"/>
          <a:ext cx="0" cy="0"/>
          <a:chOff x="0" y="0"/>
          <a:chExt cx="0" cy="0"/>
        </a:xfrm>
      </p:grpSpPr>
      <p:sp>
        <p:nvSpPr>
          <p:cNvPr id="256" name="Google Shape;256;p33"/>
          <p:cNvSpPr/>
          <p:nvPr/>
        </p:nvSpPr>
        <p:spPr>
          <a:xfrm rot="10800000">
            <a:off x="-269600"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3213202"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60" name="Shape 260"/>
        <p:cNvGrpSpPr/>
        <p:nvPr/>
      </p:nvGrpSpPr>
      <p:grpSpPr>
        <a:xfrm>
          <a:off x="0" y="0"/>
          <a:ext cx="0" cy="0"/>
          <a:chOff x="0" y="0"/>
          <a:chExt cx="0" cy="0"/>
        </a:xfrm>
      </p:grpSpPr>
      <p:sp>
        <p:nvSpPr>
          <p:cNvPr id="261" name="Google Shape;261;p34"/>
          <p:cNvSpPr/>
          <p:nvPr/>
        </p:nvSpPr>
        <p:spPr>
          <a:xfrm flipH="1">
            <a:off x="-103014" y="277900"/>
            <a:ext cx="6568991" cy="4899985"/>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rot="308951">
            <a:off x="4919350" y="768038"/>
            <a:ext cx="3664166" cy="251039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txBox="1"/>
          <p:nvPr>
            <p:ph type="title"/>
          </p:nvPr>
        </p:nvSpPr>
        <p:spPr>
          <a:xfrm flipH="1">
            <a:off x="691636" y="1952725"/>
            <a:ext cx="3523500" cy="130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4" name="Google Shape;264;p34"/>
          <p:cNvSpPr txBox="1"/>
          <p:nvPr>
            <p:ph hasCustomPrompt="1" idx="2" type="title"/>
          </p:nvPr>
        </p:nvSpPr>
        <p:spPr>
          <a:xfrm flipH="1">
            <a:off x="691361" y="1107775"/>
            <a:ext cx="1366500" cy="526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34"/>
          <p:cNvSpPr txBox="1"/>
          <p:nvPr>
            <p:ph idx="1" type="subTitle"/>
          </p:nvPr>
        </p:nvSpPr>
        <p:spPr>
          <a:xfrm flipH="1">
            <a:off x="691361" y="3578575"/>
            <a:ext cx="2824800" cy="5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66" name="Google Shape;26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67" name="Shape 267"/>
        <p:cNvGrpSpPr/>
        <p:nvPr/>
      </p:nvGrpSpPr>
      <p:grpSpPr>
        <a:xfrm>
          <a:off x="0" y="0"/>
          <a:ext cx="0" cy="0"/>
          <a:chOff x="0" y="0"/>
          <a:chExt cx="0" cy="0"/>
        </a:xfrm>
      </p:grpSpPr>
      <p:sp>
        <p:nvSpPr>
          <p:cNvPr id="268" name="Google Shape;268;p35"/>
          <p:cNvSpPr txBox="1"/>
          <p:nvPr>
            <p:ph hasCustomPrompt="1" type="title"/>
          </p:nvPr>
        </p:nvSpPr>
        <p:spPr>
          <a:xfrm>
            <a:off x="623250" y="1691963"/>
            <a:ext cx="6883500" cy="13332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10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9" name="Google Shape;269;p35"/>
          <p:cNvSpPr txBox="1"/>
          <p:nvPr>
            <p:ph idx="1" type="subTitle"/>
          </p:nvPr>
        </p:nvSpPr>
        <p:spPr>
          <a:xfrm>
            <a:off x="720000" y="3025225"/>
            <a:ext cx="4306800" cy="42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70" name="Google Shape;270;p35"/>
          <p:cNvSpPr/>
          <p:nvPr/>
        </p:nvSpPr>
        <p:spPr>
          <a:xfrm>
            <a:off x="3213202"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_1">
    <p:spTree>
      <p:nvGrpSpPr>
        <p:cNvPr id="272" name="Shape 272"/>
        <p:cNvGrpSpPr/>
        <p:nvPr/>
      </p:nvGrpSpPr>
      <p:grpSpPr>
        <a:xfrm>
          <a:off x="0" y="0"/>
          <a:ext cx="0" cy="0"/>
          <a:chOff x="0" y="0"/>
          <a:chExt cx="0" cy="0"/>
        </a:xfrm>
      </p:grpSpPr>
      <p:sp>
        <p:nvSpPr>
          <p:cNvPr id="273" name="Google Shape;273;p36"/>
          <p:cNvSpPr/>
          <p:nvPr/>
        </p:nvSpPr>
        <p:spPr>
          <a:xfrm flipH="1">
            <a:off x="-158573" y="48075"/>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txBox="1"/>
          <p:nvPr>
            <p:ph hasCustomPrompt="1" type="title"/>
          </p:nvPr>
        </p:nvSpPr>
        <p:spPr>
          <a:xfrm>
            <a:off x="3713475" y="1691963"/>
            <a:ext cx="6883500" cy="13332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10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75" name="Google Shape;275;p36"/>
          <p:cNvSpPr txBox="1"/>
          <p:nvPr>
            <p:ph idx="1" type="subTitle"/>
          </p:nvPr>
        </p:nvSpPr>
        <p:spPr>
          <a:xfrm>
            <a:off x="3810225" y="3025225"/>
            <a:ext cx="4306800" cy="42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76" name="Google Shape;27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6_1_3">
    <p:spTree>
      <p:nvGrpSpPr>
        <p:cNvPr id="277" name="Shape 277"/>
        <p:cNvGrpSpPr/>
        <p:nvPr/>
      </p:nvGrpSpPr>
      <p:grpSpPr>
        <a:xfrm>
          <a:off x="0" y="0"/>
          <a:ext cx="0" cy="0"/>
          <a:chOff x="0" y="0"/>
          <a:chExt cx="0" cy="0"/>
        </a:xfrm>
      </p:grpSpPr>
      <p:sp>
        <p:nvSpPr>
          <p:cNvPr id="278" name="Google Shape;278;p37"/>
          <p:cNvSpPr/>
          <p:nvPr/>
        </p:nvSpPr>
        <p:spPr>
          <a:xfrm>
            <a:off x="3289375" y="54471"/>
            <a:ext cx="5952938" cy="509733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ph type="title"/>
          </p:nvPr>
        </p:nvSpPr>
        <p:spPr>
          <a:xfrm>
            <a:off x="720000" y="54655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7"/>
          <p:cNvSpPr txBox="1"/>
          <p:nvPr>
            <p:ph idx="1" type="subTitle"/>
          </p:nvPr>
        </p:nvSpPr>
        <p:spPr>
          <a:xfrm>
            <a:off x="720000" y="34004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1" name="Google Shape;281;p37"/>
          <p:cNvSpPr txBox="1"/>
          <p:nvPr>
            <p:ph idx="2" type="subTitle"/>
          </p:nvPr>
        </p:nvSpPr>
        <p:spPr>
          <a:xfrm>
            <a:off x="3433200" y="34004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2" name="Google Shape;282;p37"/>
          <p:cNvSpPr txBox="1"/>
          <p:nvPr>
            <p:ph idx="3" type="subTitle"/>
          </p:nvPr>
        </p:nvSpPr>
        <p:spPr>
          <a:xfrm>
            <a:off x="6146400" y="34004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3" name="Google Shape;283;p37"/>
          <p:cNvSpPr txBox="1"/>
          <p:nvPr>
            <p:ph idx="4" type="subTitle"/>
          </p:nvPr>
        </p:nvSpPr>
        <p:spPr>
          <a:xfrm>
            <a:off x="999100" y="37757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4" name="Google Shape;284;p37"/>
          <p:cNvSpPr txBox="1"/>
          <p:nvPr>
            <p:ph idx="5" type="subTitle"/>
          </p:nvPr>
        </p:nvSpPr>
        <p:spPr>
          <a:xfrm>
            <a:off x="3712350" y="37757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5" name="Google Shape;285;p37"/>
          <p:cNvSpPr txBox="1"/>
          <p:nvPr>
            <p:ph idx="6" type="subTitle"/>
          </p:nvPr>
        </p:nvSpPr>
        <p:spPr>
          <a:xfrm>
            <a:off x="6425550" y="37757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6" name="Google Shape;286;p37"/>
          <p:cNvSpPr txBox="1"/>
          <p:nvPr>
            <p:ph idx="7" type="subTitle"/>
          </p:nvPr>
        </p:nvSpPr>
        <p:spPr>
          <a:xfrm>
            <a:off x="720000" y="16787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7" name="Google Shape;287;p37"/>
          <p:cNvSpPr txBox="1"/>
          <p:nvPr>
            <p:ph idx="8" type="subTitle"/>
          </p:nvPr>
        </p:nvSpPr>
        <p:spPr>
          <a:xfrm>
            <a:off x="3433200" y="16787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8" name="Google Shape;288;p37"/>
          <p:cNvSpPr txBox="1"/>
          <p:nvPr>
            <p:ph idx="9" type="subTitle"/>
          </p:nvPr>
        </p:nvSpPr>
        <p:spPr>
          <a:xfrm>
            <a:off x="6146400" y="16787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9" name="Google Shape;289;p37"/>
          <p:cNvSpPr txBox="1"/>
          <p:nvPr>
            <p:ph idx="13" type="subTitle"/>
          </p:nvPr>
        </p:nvSpPr>
        <p:spPr>
          <a:xfrm>
            <a:off x="999100" y="20540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0" name="Google Shape;290;p37"/>
          <p:cNvSpPr txBox="1"/>
          <p:nvPr>
            <p:ph idx="14" type="subTitle"/>
          </p:nvPr>
        </p:nvSpPr>
        <p:spPr>
          <a:xfrm>
            <a:off x="3712350" y="20540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1" name="Google Shape;291;p37"/>
          <p:cNvSpPr txBox="1"/>
          <p:nvPr>
            <p:ph idx="15" type="subTitle"/>
          </p:nvPr>
        </p:nvSpPr>
        <p:spPr>
          <a:xfrm>
            <a:off x="6425550" y="2054075"/>
            <a:ext cx="1719300" cy="69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2" name="Google Shape;29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_1">
    <p:spTree>
      <p:nvGrpSpPr>
        <p:cNvPr id="293" name="Shape 293"/>
        <p:cNvGrpSpPr/>
        <p:nvPr/>
      </p:nvGrpSpPr>
      <p:grpSpPr>
        <a:xfrm>
          <a:off x="0" y="0"/>
          <a:ext cx="0" cy="0"/>
          <a:chOff x="0" y="0"/>
          <a:chExt cx="0" cy="0"/>
        </a:xfrm>
      </p:grpSpPr>
      <p:sp>
        <p:nvSpPr>
          <p:cNvPr id="294" name="Google Shape;294;p38"/>
          <p:cNvSpPr/>
          <p:nvPr/>
        </p:nvSpPr>
        <p:spPr>
          <a:xfrm rot="308984">
            <a:off x="-1672431"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txBox="1"/>
          <p:nvPr>
            <p:ph type="title"/>
          </p:nvPr>
        </p:nvSpPr>
        <p:spPr>
          <a:xfrm>
            <a:off x="720000" y="1499616"/>
            <a:ext cx="2336100" cy="759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8"/>
          <p:cNvSpPr txBox="1"/>
          <p:nvPr>
            <p:ph idx="1" type="subTitle"/>
          </p:nvPr>
        </p:nvSpPr>
        <p:spPr>
          <a:xfrm>
            <a:off x="720000" y="2185050"/>
            <a:ext cx="2555100" cy="14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7" name="Google Shape;29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0_1_2">
    <p:spTree>
      <p:nvGrpSpPr>
        <p:cNvPr id="298" name="Shape 298"/>
        <p:cNvGrpSpPr/>
        <p:nvPr/>
      </p:nvGrpSpPr>
      <p:grpSpPr>
        <a:xfrm>
          <a:off x="0" y="0"/>
          <a:ext cx="0" cy="0"/>
          <a:chOff x="0" y="0"/>
          <a:chExt cx="0" cy="0"/>
        </a:xfrm>
      </p:grpSpPr>
      <p:sp>
        <p:nvSpPr>
          <p:cNvPr id="299" name="Google Shape;299;p39"/>
          <p:cNvSpPr/>
          <p:nvPr/>
        </p:nvSpPr>
        <p:spPr>
          <a:xfrm flipH="1" rot="-308984">
            <a:off x="2296794" y="154281"/>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0" name="Google Shape;300;p39"/>
          <p:cNvSpPr txBox="1"/>
          <p:nvPr>
            <p:ph type="title"/>
          </p:nvPr>
        </p:nvSpPr>
        <p:spPr>
          <a:xfrm flipH="1">
            <a:off x="5964300" y="1499616"/>
            <a:ext cx="2336100" cy="759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01" name="Google Shape;301;p39"/>
          <p:cNvSpPr txBox="1"/>
          <p:nvPr>
            <p:ph idx="1" type="subTitle"/>
          </p:nvPr>
        </p:nvSpPr>
        <p:spPr>
          <a:xfrm flipH="1">
            <a:off x="5745300" y="2185050"/>
            <a:ext cx="2555100" cy="141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302" name="Google Shape;30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0_1_1">
    <p:spTree>
      <p:nvGrpSpPr>
        <p:cNvPr id="303" name="Shape 303"/>
        <p:cNvGrpSpPr/>
        <p:nvPr/>
      </p:nvGrpSpPr>
      <p:grpSpPr>
        <a:xfrm>
          <a:off x="0" y="0"/>
          <a:ext cx="0" cy="0"/>
          <a:chOff x="0" y="0"/>
          <a:chExt cx="0" cy="0"/>
        </a:xfrm>
      </p:grpSpPr>
      <p:sp>
        <p:nvSpPr>
          <p:cNvPr id="304" name="Google Shape;304;p40"/>
          <p:cNvSpPr/>
          <p:nvPr/>
        </p:nvSpPr>
        <p:spPr>
          <a:xfrm flipH="1" rot="-308984">
            <a:off x="200619" y="1700306"/>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txBox="1"/>
          <p:nvPr>
            <p:ph idx="1" type="subTitle"/>
          </p:nvPr>
        </p:nvSpPr>
        <p:spPr>
          <a:xfrm>
            <a:off x="762075" y="2221350"/>
            <a:ext cx="2354400" cy="98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6" name="Google Shape;306;p4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5"/>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flipH="1">
            <a:off x="-32145" y="2948675"/>
            <a:ext cx="3406995" cy="2206336"/>
          </a:xfrm>
          <a:custGeom>
            <a:rect b="b" l="l" r="r" t="t"/>
            <a:pathLst>
              <a:path extrusionOk="0" h="55786" w="86144">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 type="subTitle"/>
          </p:nvPr>
        </p:nvSpPr>
        <p:spPr>
          <a:xfrm>
            <a:off x="1724875" y="2765800"/>
            <a:ext cx="2395800" cy="3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5"/>
          <p:cNvSpPr txBox="1"/>
          <p:nvPr>
            <p:ph idx="2" type="subTitle"/>
          </p:nvPr>
        </p:nvSpPr>
        <p:spPr>
          <a:xfrm>
            <a:off x="1725625" y="3013925"/>
            <a:ext cx="2394300" cy="11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 name="Google Shape;33;p5"/>
          <p:cNvSpPr txBox="1"/>
          <p:nvPr>
            <p:ph idx="3" type="subTitle"/>
          </p:nvPr>
        </p:nvSpPr>
        <p:spPr>
          <a:xfrm>
            <a:off x="5023325" y="2765800"/>
            <a:ext cx="2395800" cy="3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 name="Google Shape;34;p5"/>
          <p:cNvSpPr txBox="1"/>
          <p:nvPr>
            <p:ph idx="4" type="subTitle"/>
          </p:nvPr>
        </p:nvSpPr>
        <p:spPr>
          <a:xfrm>
            <a:off x="5024075" y="3013925"/>
            <a:ext cx="2394300" cy="11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 name="Google Shape;3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308" name="Shape 308"/>
        <p:cNvGrpSpPr/>
        <p:nvPr/>
      </p:nvGrpSpPr>
      <p:grpSpPr>
        <a:xfrm>
          <a:off x="0" y="0"/>
          <a:ext cx="0" cy="0"/>
          <a:chOff x="0" y="0"/>
          <a:chExt cx="0" cy="0"/>
        </a:xfrm>
      </p:grpSpPr>
      <p:sp>
        <p:nvSpPr>
          <p:cNvPr id="309" name="Google Shape;309;p41"/>
          <p:cNvSpPr/>
          <p:nvPr/>
        </p:nvSpPr>
        <p:spPr>
          <a:xfrm flipH="1">
            <a:off x="-2692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41"/>
          <p:cNvSpPr txBox="1"/>
          <p:nvPr>
            <p:ph idx="1" type="subTitle"/>
          </p:nvPr>
        </p:nvSpPr>
        <p:spPr>
          <a:xfrm>
            <a:off x="2076600" y="3466325"/>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3" name="Google Shape;313;p41"/>
          <p:cNvSpPr txBox="1"/>
          <p:nvPr>
            <p:ph idx="2" type="subTitle"/>
          </p:nvPr>
        </p:nvSpPr>
        <p:spPr>
          <a:xfrm>
            <a:off x="4789800" y="3466325"/>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4" name="Google Shape;314;p41"/>
          <p:cNvSpPr txBox="1"/>
          <p:nvPr>
            <p:ph idx="3" type="subTitle"/>
          </p:nvPr>
        </p:nvSpPr>
        <p:spPr>
          <a:xfrm>
            <a:off x="2076600" y="38965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5" name="Google Shape;315;p41"/>
          <p:cNvSpPr txBox="1"/>
          <p:nvPr>
            <p:ph idx="4" type="subTitle"/>
          </p:nvPr>
        </p:nvSpPr>
        <p:spPr>
          <a:xfrm>
            <a:off x="4789800" y="3896525"/>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6" name="Google Shape;31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2_1">
    <p:spTree>
      <p:nvGrpSpPr>
        <p:cNvPr id="317" name="Shape 317"/>
        <p:cNvGrpSpPr/>
        <p:nvPr/>
      </p:nvGrpSpPr>
      <p:grpSpPr>
        <a:xfrm>
          <a:off x="0" y="0"/>
          <a:ext cx="0" cy="0"/>
          <a:chOff x="0" y="0"/>
          <a:chExt cx="0" cy="0"/>
        </a:xfrm>
      </p:grpSpPr>
      <p:sp>
        <p:nvSpPr>
          <p:cNvPr id="318" name="Google Shape;318;p42"/>
          <p:cNvSpPr/>
          <p:nvPr/>
        </p:nvSpPr>
        <p:spPr>
          <a:xfrm flipH="1">
            <a:off x="-2692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1" name="Google Shape;321;p42"/>
          <p:cNvSpPr txBox="1"/>
          <p:nvPr>
            <p:ph idx="1" type="subTitle"/>
          </p:nvPr>
        </p:nvSpPr>
        <p:spPr>
          <a:xfrm>
            <a:off x="720000" y="32997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2" name="Google Shape;322;p42"/>
          <p:cNvSpPr txBox="1"/>
          <p:nvPr>
            <p:ph idx="2" type="subTitle"/>
          </p:nvPr>
        </p:nvSpPr>
        <p:spPr>
          <a:xfrm>
            <a:off x="3433200" y="33400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3" name="Google Shape;323;p42"/>
          <p:cNvSpPr txBox="1"/>
          <p:nvPr>
            <p:ph idx="3" type="subTitle"/>
          </p:nvPr>
        </p:nvSpPr>
        <p:spPr>
          <a:xfrm>
            <a:off x="720000" y="3713150"/>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4" name="Google Shape;324;p42"/>
          <p:cNvSpPr txBox="1"/>
          <p:nvPr>
            <p:ph idx="4" type="subTitle"/>
          </p:nvPr>
        </p:nvSpPr>
        <p:spPr>
          <a:xfrm>
            <a:off x="3433200" y="3713150"/>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5" name="Google Shape;325;p42"/>
          <p:cNvSpPr txBox="1"/>
          <p:nvPr>
            <p:ph idx="5" type="subTitle"/>
          </p:nvPr>
        </p:nvSpPr>
        <p:spPr>
          <a:xfrm>
            <a:off x="6146400" y="3299750"/>
            <a:ext cx="2277600" cy="35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6" name="Google Shape;326;p42"/>
          <p:cNvSpPr txBox="1"/>
          <p:nvPr>
            <p:ph idx="6" type="subTitle"/>
          </p:nvPr>
        </p:nvSpPr>
        <p:spPr>
          <a:xfrm>
            <a:off x="6146400" y="3713150"/>
            <a:ext cx="2277600" cy="4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7" name="Google Shape;32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TITLE_AND_BODY_1">
    <p:bg>
      <p:bgPr>
        <a:solidFill>
          <a:schemeClr val="lt1"/>
        </a:solidFill>
      </p:bgPr>
    </p:bg>
    <p:spTree>
      <p:nvGrpSpPr>
        <p:cNvPr id="328" name="Shape 328"/>
        <p:cNvGrpSpPr/>
        <p:nvPr/>
      </p:nvGrpSpPr>
      <p:grpSpPr>
        <a:xfrm>
          <a:off x="0" y="0"/>
          <a:ext cx="0" cy="0"/>
          <a:chOff x="0" y="0"/>
          <a:chExt cx="0" cy="0"/>
        </a:xfrm>
      </p:grpSpPr>
      <p:sp>
        <p:nvSpPr>
          <p:cNvPr id="329" name="Google Shape;329;p43"/>
          <p:cNvSpPr/>
          <p:nvPr/>
        </p:nvSpPr>
        <p:spPr>
          <a:xfrm>
            <a:off x="-881225" y="1272176"/>
            <a:ext cx="7340216" cy="4171360"/>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4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Char char="●"/>
              <a:defRPr sz="12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332" name="Google Shape;33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spTree>
      <p:nvGrpSpPr>
        <p:cNvPr id="333" name="Shape 333"/>
        <p:cNvGrpSpPr/>
        <p:nvPr/>
      </p:nvGrpSpPr>
      <p:grpSpPr>
        <a:xfrm>
          <a:off x="0" y="0"/>
          <a:ext cx="0" cy="0"/>
          <a:chOff x="0" y="0"/>
          <a:chExt cx="0" cy="0"/>
        </a:xfrm>
      </p:grpSpPr>
      <p:sp>
        <p:nvSpPr>
          <p:cNvPr id="334" name="Google Shape;334;p44"/>
          <p:cNvSpPr/>
          <p:nvPr/>
        </p:nvSpPr>
        <p:spPr>
          <a:xfrm flipH="1">
            <a:off x="-26925" y="288180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flipH="1" rot="10800000">
            <a:off x="6529475"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44"/>
          <p:cNvSpPr txBox="1"/>
          <p:nvPr>
            <p:ph idx="1" type="subTitle"/>
          </p:nvPr>
        </p:nvSpPr>
        <p:spPr>
          <a:xfrm>
            <a:off x="720000" y="1346700"/>
            <a:ext cx="3721800" cy="32220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200"/>
              <a:buChar char="●"/>
              <a:defRPr/>
            </a:lvl1pPr>
            <a:lvl2pPr lvl="1" rtl="0" algn="ctr">
              <a:lnSpc>
                <a:spcPct val="100000"/>
              </a:lnSpc>
              <a:spcBef>
                <a:spcPts val="500"/>
              </a:spcBef>
              <a:spcAft>
                <a:spcPts val="0"/>
              </a:spcAft>
              <a:buSzPts val="1200"/>
              <a:buChar char="○"/>
              <a:defRPr sz="2100"/>
            </a:lvl2pPr>
            <a:lvl3pPr lvl="2" rtl="0" algn="ctr">
              <a:lnSpc>
                <a:spcPct val="100000"/>
              </a:lnSpc>
              <a:spcBef>
                <a:spcPts val="0"/>
              </a:spcBef>
              <a:spcAft>
                <a:spcPts val="0"/>
              </a:spcAft>
              <a:buSzPts val="1200"/>
              <a:buChar char="■"/>
              <a:defRPr sz="2100"/>
            </a:lvl3pPr>
            <a:lvl4pPr lvl="3" rtl="0" algn="ctr">
              <a:lnSpc>
                <a:spcPct val="100000"/>
              </a:lnSpc>
              <a:spcBef>
                <a:spcPts val="0"/>
              </a:spcBef>
              <a:spcAft>
                <a:spcPts val="0"/>
              </a:spcAft>
              <a:buSzPts val="1200"/>
              <a:buChar char="●"/>
              <a:defRPr sz="2100"/>
            </a:lvl4pPr>
            <a:lvl5pPr lvl="4" rtl="0" algn="ctr">
              <a:lnSpc>
                <a:spcPct val="100000"/>
              </a:lnSpc>
              <a:spcBef>
                <a:spcPts val="0"/>
              </a:spcBef>
              <a:spcAft>
                <a:spcPts val="0"/>
              </a:spcAft>
              <a:buSzPts val="1200"/>
              <a:buChar char="○"/>
              <a:defRPr sz="2100"/>
            </a:lvl5pPr>
            <a:lvl6pPr lvl="5" rtl="0" algn="ctr">
              <a:lnSpc>
                <a:spcPct val="100000"/>
              </a:lnSpc>
              <a:spcBef>
                <a:spcPts val="0"/>
              </a:spcBef>
              <a:spcAft>
                <a:spcPts val="0"/>
              </a:spcAft>
              <a:buSzPts val="1200"/>
              <a:buChar char="■"/>
              <a:defRPr sz="2100"/>
            </a:lvl6pPr>
            <a:lvl7pPr lvl="6" rtl="0" algn="ctr">
              <a:lnSpc>
                <a:spcPct val="100000"/>
              </a:lnSpc>
              <a:spcBef>
                <a:spcPts val="0"/>
              </a:spcBef>
              <a:spcAft>
                <a:spcPts val="0"/>
              </a:spcAft>
              <a:buSzPts val="1200"/>
              <a:buChar char="●"/>
              <a:defRPr sz="2100"/>
            </a:lvl7pPr>
            <a:lvl8pPr lvl="7" rtl="0" algn="ctr">
              <a:lnSpc>
                <a:spcPct val="100000"/>
              </a:lnSpc>
              <a:spcBef>
                <a:spcPts val="0"/>
              </a:spcBef>
              <a:spcAft>
                <a:spcPts val="0"/>
              </a:spcAft>
              <a:buSzPts val="1200"/>
              <a:buChar char="○"/>
              <a:defRPr sz="2100"/>
            </a:lvl8pPr>
            <a:lvl9pPr lvl="8" rtl="0" algn="ctr">
              <a:lnSpc>
                <a:spcPct val="100000"/>
              </a:lnSpc>
              <a:spcBef>
                <a:spcPts val="0"/>
              </a:spcBef>
              <a:spcAft>
                <a:spcPts val="0"/>
              </a:spcAft>
              <a:buSzPts val="1200"/>
              <a:buChar char="■"/>
              <a:defRPr sz="2100"/>
            </a:lvl9pPr>
          </a:lstStyle>
          <a:p/>
        </p:txBody>
      </p:sp>
      <p:sp>
        <p:nvSpPr>
          <p:cNvPr id="338" name="Google Shape;338;p44"/>
          <p:cNvSpPr txBox="1"/>
          <p:nvPr>
            <p:ph idx="2" type="subTitle"/>
          </p:nvPr>
        </p:nvSpPr>
        <p:spPr>
          <a:xfrm>
            <a:off x="4702225" y="1346700"/>
            <a:ext cx="3721800" cy="32220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200"/>
              <a:buChar char="●"/>
              <a:defRPr/>
            </a:lvl1pPr>
            <a:lvl2pPr lvl="1" rtl="0" algn="ctr">
              <a:lnSpc>
                <a:spcPct val="100000"/>
              </a:lnSpc>
              <a:spcBef>
                <a:spcPts val="500"/>
              </a:spcBef>
              <a:spcAft>
                <a:spcPts val="0"/>
              </a:spcAft>
              <a:buSzPts val="1200"/>
              <a:buChar char="○"/>
              <a:defRPr sz="2100"/>
            </a:lvl2pPr>
            <a:lvl3pPr lvl="2" rtl="0" algn="ctr">
              <a:lnSpc>
                <a:spcPct val="100000"/>
              </a:lnSpc>
              <a:spcBef>
                <a:spcPts val="0"/>
              </a:spcBef>
              <a:spcAft>
                <a:spcPts val="0"/>
              </a:spcAft>
              <a:buSzPts val="1200"/>
              <a:buChar char="■"/>
              <a:defRPr sz="2100"/>
            </a:lvl3pPr>
            <a:lvl4pPr lvl="3" rtl="0" algn="ctr">
              <a:lnSpc>
                <a:spcPct val="100000"/>
              </a:lnSpc>
              <a:spcBef>
                <a:spcPts val="0"/>
              </a:spcBef>
              <a:spcAft>
                <a:spcPts val="0"/>
              </a:spcAft>
              <a:buSzPts val="1200"/>
              <a:buChar char="●"/>
              <a:defRPr sz="2100"/>
            </a:lvl4pPr>
            <a:lvl5pPr lvl="4" rtl="0" algn="ctr">
              <a:lnSpc>
                <a:spcPct val="100000"/>
              </a:lnSpc>
              <a:spcBef>
                <a:spcPts val="0"/>
              </a:spcBef>
              <a:spcAft>
                <a:spcPts val="0"/>
              </a:spcAft>
              <a:buSzPts val="1200"/>
              <a:buChar char="○"/>
              <a:defRPr sz="2100"/>
            </a:lvl5pPr>
            <a:lvl6pPr lvl="5" rtl="0" algn="ctr">
              <a:lnSpc>
                <a:spcPct val="100000"/>
              </a:lnSpc>
              <a:spcBef>
                <a:spcPts val="0"/>
              </a:spcBef>
              <a:spcAft>
                <a:spcPts val="0"/>
              </a:spcAft>
              <a:buSzPts val="1200"/>
              <a:buChar char="■"/>
              <a:defRPr sz="2100"/>
            </a:lvl6pPr>
            <a:lvl7pPr lvl="6" rtl="0" algn="ctr">
              <a:lnSpc>
                <a:spcPct val="100000"/>
              </a:lnSpc>
              <a:spcBef>
                <a:spcPts val="0"/>
              </a:spcBef>
              <a:spcAft>
                <a:spcPts val="0"/>
              </a:spcAft>
              <a:buSzPts val="1200"/>
              <a:buChar char="●"/>
              <a:defRPr sz="2100"/>
            </a:lvl7pPr>
            <a:lvl8pPr lvl="7" rtl="0" algn="ctr">
              <a:lnSpc>
                <a:spcPct val="100000"/>
              </a:lnSpc>
              <a:spcBef>
                <a:spcPts val="0"/>
              </a:spcBef>
              <a:spcAft>
                <a:spcPts val="0"/>
              </a:spcAft>
              <a:buSzPts val="1200"/>
              <a:buChar char="○"/>
              <a:defRPr sz="2100"/>
            </a:lvl8pPr>
            <a:lvl9pPr lvl="8" rtl="0" algn="ctr">
              <a:lnSpc>
                <a:spcPct val="100000"/>
              </a:lnSpc>
              <a:spcBef>
                <a:spcPts val="0"/>
              </a:spcBef>
              <a:spcAft>
                <a:spcPts val="0"/>
              </a:spcAft>
              <a:buSzPts val="1200"/>
              <a:buChar char="■"/>
              <a:defRPr sz="2100"/>
            </a:lvl9pPr>
          </a:lstStyle>
          <a:p/>
        </p:txBody>
      </p:sp>
      <p:sp>
        <p:nvSpPr>
          <p:cNvPr id="339" name="Google Shape;33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_1_1">
    <p:spTree>
      <p:nvGrpSpPr>
        <p:cNvPr id="340" name="Shape 340"/>
        <p:cNvGrpSpPr/>
        <p:nvPr/>
      </p:nvGrpSpPr>
      <p:grpSpPr>
        <a:xfrm>
          <a:off x="0" y="0"/>
          <a:ext cx="0" cy="0"/>
          <a:chOff x="0" y="0"/>
          <a:chExt cx="0" cy="0"/>
        </a:xfrm>
      </p:grpSpPr>
      <p:grpSp>
        <p:nvGrpSpPr>
          <p:cNvPr id="341" name="Google Shape;341;p45"/>
          <p:cNvGrpSpPr/>
          <p:nvPr/>
        </p:nvGrpSpPr>
        <p:grpSpPr>
          <a:xfrm>
            <a:off x="3215200" y="0"/>
            <a:ext cx="6007006" cy="5143633"/>
            <a:chOff x="3215200" y="0"/>
            <a:chExt cx="6007006" cy="5143633"/>
          </a:xfrm>
        </p:grpSpPr>
        <p:sp>
          <p:nvSpPr>
            <p:cNvPr id="342" name="Google Shape;342;p45"/>
            <p:cNvSpPr/>
            <p:nvPr/>
          </p:nvSpPr>
          <p:spPr>
            <a:xfrm>
              <a:off x="3215200"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rot="308951">
              <a:off x="4736893" y="868725"/>
              <a:ext cx="3664166" cy="2975304"/>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5"/>
          <p:cNvSpPr txBox="1"/>
          <p:nvPr>
            <p:ph type="ctrTitle"/>
          </p:nvPr>
        </p:nvSpPr>
        <p:spPr>
          <a:xfrm>
            <a:off x="719240" y="511067"/>
            <a:ext cx="3076800" cy="6033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5" name="Google Shape;345;p45"/>
          <p:cNvSpPr txBox="1"/>
          <p:nvPr>
            <p:ph idx="1" type="subTitle"/>
          </p:nvPr>
        </p:nvSpPr>
        <p:spPr>
          <a:xfrm>
            <a:off x="720000" y="1745055"/>
            <a:ext cx="2607600" cy="151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6" name="Google Shape;346;p45"/>
          <p:cNvSpPr txBox="1"/>
          <p:nvPr/>
        </p:nvSpPr>
        <p:spPr>
          <a:xfrm>
            <a:off x="720000" y="3210750"/>
            <a:ext cx="2646300" cy="63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r>
              <a:rPr lang="en" sz="1200">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p:txBody>
      </p:sp>
      <p:sp>
        <p:nvSpPr>
          <p:cNvPr id="347" name="Google Shape;34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
    <p:spTree>
      <p:nvGrpSpPr>
        <p:cNvPr id="348" name="Shape 348"/>
        <p:cNvGrpSpPr/>
        <p:nvPr/>
      </p:nvGrpSpPr>
      <p:grpSpPr>
        <a:xfrm>
          <a:off x="0" y="0"/>
          <a:ext cx="0" cy="0"/>
          <a:chOff x="0" y="0"/>
          <a:chExt cx="0" cy="0"/>
        </a:xfrm>
      </p:grpSpPr>
      <p:sp>
        <p:nvSpPr>
          <p:cNvPr id="349" name="Google Shape;34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_1">
    <p:spTree>
      <p:nvGrpSpPr>
        <p:cNvPr id="350" name="Shape 350"/>
        <p:cNvGrpSpPr/>
        <p:nvPr/>
      </p:nvGrpSpPr>
      <p:grpSpPr>
        <a:xfrm>
          <a:off x="0" y="0"/>
          <a:ext cx="0" cy="0"/>
          <a:chOff x="0" y="0"/>
          <a:chExt cx="0" cy="0"/>
        </a:xfrm>
      </p:grpSpPr>
      <p:sp>
        <p:nvSpPr>
          <p:cNvPr id="351" name="Google Shape;351;p47"/>
          <p:cNvSpPr/>
          <p:nvPr/>
        </p:nvSpPr>
        <p:spPr>
          <a:xfrm flipH="1" rot="-308984">
            <a:off x="200619" y="1700306"/>
            <a:ext cx="8069112" cy="552831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_1">
    <p:spTree>
      <p:nvGrpSpPr>
        <p:cNvPr id="353" name="Shape 353"/>
        <p:cNvGrpSpPr/>
        <p:nvPr/>
      </p:nvGrpSpPr>
      <p:grpSpPr>
        <a:xfrm>
          <a:off x="0" y="0"/>
          <a:ext cx="0" cy="0"/>
          <a:chOff x="0" y="0"/>
          <a:chExt cx="0" cy="0"/>
        </a:xfrm>
      </p:grpSpPr>
      <p:sp>
        <p:nvSpPr>
          <p:cNvPr id="354" name="Google Shape;354;p48"/>
          <p:cNvSpPr/>
          <p:nvPr/>
        </p:nvSpPr>
        <p:spPr>
          <a:xfrm flipH="1" rot="10800000">
            <a:off x="5926348" y="-161"/>
            <a:ext cx="3257067" cy="278893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flipH="1">
            <a:off x="-81743" y="1133075"/>
            <a:ext cx="3611465" cy="401055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CUSTOM_4_1_1">
    <p:spTree>
      <p:nvGrpSpPr>
        <p:cNvPr id="357" name="Shape 357"/>
        <p:cNvGrpSpPr/>
        <p:nvPr/>
      </p:nvGrpSpPr>
      <p:grpSpPr>
        <a:xfrm>
          <a:off x="0" y="0"/>
          <a:ext cx="0" cy="0"/>
          <a:chOff x="0" y="0"/>
          <a:chExt cx="0" cy="0"/>
        </a:xfrm>
      </p:grpSpPr>
      <p:sp>
        <p:nvSpPr>
          <p:cNvPr id="358" name="Google Shape;358;p49"/>
          <p:cNvSpPr txBox="1"/>
          <p:nvPr>
            <p:ph type="title"/>
          </p:nvPr>
        </p:nvSpPr>
        <p:spPr>
          <a:xfrm>
            <a:off x="720000" y="469125"/>
            <a:ext cx="7704000" cy="58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59" name="Google Shape;359;p49"/>
          <p:cNvGrpSpPr/>
          <p:nvPr/>
        </p:nvGrpSpPr>
        <p:grpSpPr>
          <a:xfrm>
            <a:off x="-266273" y="3106969"/>
            <a:ext cx="916331" cy="1490740"/>
            <a:chOff x="-3980575" y="2491938"/>
            <a:chExt cx="1143127" cy="1859473"/>
          </a:xfrm>
        </p:grpSpPr>
        <p:sp>
          <p:nvSpPr>
            <p:cNvPr id="360" name="Google Shape;360;p49"/>
            <p:cNvSpPr/>
            <p:nvPr/>
          </p:nvSpPr>
          <p:spPr>
            <a:xfrm>
              <a:off x="-3929830" y="3375304"/>
              <a:ext cx="193400" cy="214810"/>
            </a:xfrm>
            <a:custGeom>
              <a:rect b="b" l="l" r="r" t="t"/>
              <a:pathLst>
                <a:path extrusionOk="0" h="1816" w="1635">
                  <a:moveTo>
                    <a:pt x="818" y="1815"/>
                  </a:moveTo>
                  <a:cubicBezTo>
                    <a:pt x="818" y="1815"/>
                    <a:pt x="240" y="1593"/>
                    <a:pt x="116" y="908"/>
                  </a:cubicBezTo>
                  <a:cubicBezTo>
                    <a:pt x="1" y="215"/>
                    <a:pt x="1057" y="0"/>
                    <a:pt x="1626" y="149"/>
                  </a:cubicBezTo>
                  <a:cubicBezTo>
                    <a:pt x="1634" y="149"/>
                    <a:pt x="413" y="536"/>
                    <a:pt x="818" y="18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9"/>
            <p:cNvSpPr/>
            <p:nvPr/>
          </p:nvSpPr>
          <p:spPr>
            <a:xfrm>
              <a:off x="-3980575" y="3266954"/>
              <a:ext cx="495033" cy="264609"/>
            </a:xfrm>
            <a:custGeom>
              <a:rect b="b" l="l" r="r" t="t"/>
              <a:pathLst>
                <a:path extrusionOk="0" h="2237" w="4185">
                  <a:moveTo>
                    <a:pt x="3961" y="2236"/>
                  </a:moveTo>
                  <a:cubicBezTo>
                    <a:pt x="3961" y="2236"/>
                    <a:pt x="4184" y="0"/>
                    <a:pt x="2096" y="0"/>
                  </a:cubicBezTo>
                  <a:cubicBezTo>
                    <a:pt x="1" y="0"/>
                    <a:pt x="553" y="1873"/>
                    <a:pt x="553" y="1873"/>
                  </a:cubicBezTo>
                  <a:cubicBezTo>
                    <a:pt x="553" y="1873"/>
                    <a:pt x="1024" y="8"/>
                    <a:pt x="3961" y="2236"/>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3862406" y="3295816"/>
              <a:ext cx="357347" cy="241543"/>
            </a:xfrm>
            <a:custGeom>
              <a:rect b="b" l="l" r="r" t="t"/>
              <a:pathLst>
                <a:path extrusionOk="0" h="2042" w="3021">
                  <a:moveTo>
                    <a:pt x="768" y="1"/>
                  </a:moveTo>
                  <a:cubicBezTo>
                    <a:pt x="534" y="1"/>
                    <a:pt x="292" y="43"/>
                    <a:pt x="41" y="127"/>
                  </a:cubicBezTo>
                  <a:cubicBezTo>
                    <a:pt x="8" y="144"/>
                    <a:pt x="0" y="160"/>
                    <a:pt x="8" y="193"/>
                  </a:cubicBezTo>
                  <a:cubicBezTo>
                    <a:pt x="21" y="219"/>
                    <a:pt x="34" y="229"/>
                    <a:pt x="53" y="229"/>
                  </a:cubicBezTo>
                  <a:cubicBezTo>
                    <a:pt x="60" y="229"/>
                    <a:pt x="67" y="228"/>
                    <a:pt x="74" y="226"/>
                  </a:cubicBezTo>
                  <a:cubicBezTo>
                    <a:pt x="320" y="147"/>
                    <a:pt x="557" y="106"/>
                    <a:pt x="785" y="106"/>
                  </a:cubicBezTo>
                  <a:cubicBezTo>
                    <a:pt x="1054" y="106"/>
                    <a:pt x="1310" y="164"/>
                    <a:pt x="1551" y="284"/>
                  </a:cubicBezTo>
                  <a:cubicBezTo>
                    <a:pt x="2484" y="763"/>
                    <a:pt x="2913" y="2001"/>
                    <a:pt x="2913" y="2009"/>
                  </a:cubicBezTo>
                  <a:cubicBezTo>
                    <a:pt x="2921" y="2025"/>
                    <a:pt x="2938" y="2042"/>
                    <a:pt x="2962" y="2042"/>
                  </a:cubicBezTo>
                  <a:cubicBezTo>
                    <a:pt x="2971" y="2042"/>
                    <a:pt x="2971" y="2042"/>
                    <a:pt x="2979" y="2025"/>
                  </a:cubicBezTo>
                  <a:cubicBezTo>
                    <a:pt x="3004" y="2017"/>
                    <a:pt x="3020" y="2001"/>
                    <a:pt x="3012" y="1968"/>
                  </a:cubicBezTo>
                  <a:cubicBezTo>
                    <a:pt x="3004" y="1918"/>
                    <a:pt x="2591" y="689"/>
                    <a:pt x="1601" y="193"/>
                  </a:cubicBezTo>
                  <a:cubicBezTo>
                    <a:pt x="1336" y="66"/>
                    <a:pt x="1058"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3209462" y="2590471"/>
              <a:ext cx="223563" cy="172936"/>
            </a:xfrm>
            <a:custGeom>
              <a:rect b="b" l="l" r="r" t="t"/>
              <a:pathLst>
                <a:path extrusionOk="0" h="1462" w="1890">
                  <a:moveTo>
                    <a:pt x="1849" y="1404"/>
                  </a:moveTo>
                  <a:cubicBezTo>
                    <a:pt x="1849" y="1404"/>
                    <a:pt x="1890" y="785"/>
                    <a:pt x="1312" y="389"/>
                  </a:cubicBezTo>
                  <a:cubicBezTo>
                    <a:pt x="735" y="1"/>
                    <a:pt x="99" y="876"/>
                    <a:pt x="0" y="1453"/>
                  </a:cubicBezTo>
                  <a:cubicBezTo>
                    <a:pt x="0" y="1461"/>
                    <a:pt x="842" y="512"/>
                    <a:pt x="1849" y="14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3428175" y="2491938"/>
              <a:ext cx="378875" cy="534068"/>
            </a:xfrm>
            <a:custGeom>
              <a:rect b="b" l="l" r="r" t="t"/>
              <a:pathLst>
                <a:path extrusionOk="0" h="4515" w="3203">
                  <a:moveTo>
                    <a:pt x="2130" y="4514"/>
                  </a:moveTo>
                  <a:cubicBezTo>
                    <a:pt x="2130" y="4514"/>
                    <a:pt x="1" y="3813"/>
                    <a:pt x="867" y="1907"/>
                  </a:cubicBezTo>
                  <a:cubicBezTo>
                    <a:pt x="1726" y="0"/>
                    <a:pt x="3203" y="1263"/>
                    <a:pt x="3203" y="1263"/>
                  </a:cubicBezTo>
                  <a:cubicBezTo>
                    <a:pt x="3203" y="1263"/>
                    <a:pt x="1313" y="916"/>
                    <a:pt x="2130" y="4514"/>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3303146" y="2592600"/>
              <a:ext cx="132837" cy="439201"/>
            </a:xfrm>
            <a:custGeom>
              <a:rect b="b" l="l" r="r" t="t"/>
              <a:pathLst>
                <a:path extrusionOk="0" h="3713" w="1123">
                  <a:moveTo>
                    <a:pt x="1016" y="1"/>
                  </a:moveTo>
                  <a:cubicBezTo>
                    <a:pt x="1004" y="1"/>
                    <a:pt x="992" y="6"/>
                    <a:pt x="982" y="16"/>
                  </a:cubicBezTo>
                  <a:cubicBezTo>
                    <a:pt x="355" y="519"/>
                    <a:pt x="25" y="1097"/>
                    <a:pt x="17" y="1716"/>
                  </a:cubicBezTo>
                  <a:cubicBezTo>
                    <a:pt x="0" y="2813"/>
                    <a:pt x="999" y="3671"/>
                    <a:pt x="1040" y="3704"/>
                  </a:cubicBezTo>
                  <a:cubicBezTo>
                    <a:pt x="1048" y="3713"/>
                    <a:pt x="1056" y="3713"/>
                    <a:pt x="1073" y="3713"/>
                  </a:cubicBezTo>
                  <a:cubicBezTo>
                    <a:pt x="1084" y="3713"/>
                    <a:pt x="1091" y="3709"/>
                    <a:pt x="1097" y="3709"/>
                  </a:cubicBezTo>
                  <a:cubicBezTo>
                    <a:pt x="1100" y="3709"/>
                    <a:pt x="1103" y="3710"/>
                    <a:pt x="1106" y="3713"/>
                  </a:cubicBezTo>
                  <a:cubicBezTo>
                    <a:pt x="1122" y="3696"/>
                    <a:pt x="1122" y="3663"/>
                    <a:pt x="1098" y="3647"/>
                  </a:cubicBezTo>
                  <a:cubicBezTo>
                    <a:pt x="1089" y="3630"/>
                    <a:pt x="99" y="2788"/>
                    <a:pt x="107" y="1724"/>
                  </a:cubicBezTo>
                  <a:cubicBezTo>
                    <a:pt x="116" y="1138"/>
                    <a:pt x="437" y="593"/>
                    <a:pt x="1048" y="98"/>
                  </a:cubicBezTo>
                  <a:cubicBezTo>
                    <a:pt x="1065" y="74"/>
                    <a:pt x="1081" y="41"/>
                    <a:pt x="1056" y="24"/>
                  </a:cubicBezTo>
                  <a:cubicBezTo>
                    <a:pt x="1047" y="10"/>
                    <a:pt x="1032" y="1"/>
                    <a:pt x="1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3813672" y="2668067"/>
              <a:ext cx="689261" cy="1171874"/>
            </a:xfrm>
            <a:custGeom>
              <a:rect b="b" l="l" r="r" t="t"/>
              <a:pathLst>
                <a:path extrusionOk="0" h="9907" w="5827">
                  <a:moveTo>
                    <a:pt x="58" y="1"/>
                  </a:moveTo>
                  <a:cubicBezTo>
                    <a:pt x="46" y="1"/>
                    <a:pt x="34" y="5"/>
                    <a:pt x="25" y="13"/>
                  </a:cubicBezTo>
                  <a:cubicBezTo>
                    <a:pt x="1" y="38"/>
                    <a:pt x="1" y="63"/>
                    <a:pt x="25" y="88"/>
                  </a:cubicBezTo>
                  <a:cubicBezTo>
                    <a:pt x="1288" y="1482"/>
                    <a:pt x="2187" y="1647"/>
                    <a:pt x="3054" y="1812"/>
                  </a:cubicBezTo>
                  <a:cubicBezTo>
                    <a:pt x="3714" y="1936"/>
                    <a:pt x="4341" y="2060"/>
                    <a:pt x="5084" y="2761"/>
                  </a:cubicBezTo>
                  <a:cubicBezTo>
                    <a:pt x="5529" y="3182"/>
                    <a:pt x="5719" y="3669"/>
                    <a:pt x="5636" y="4189"/>
                  </a:cubicBezTo>
                  <a:cubicBezTo>
                    <a:pt x="5438" y="5401"/>
                    <a:pt x="3879" y="6614"/>
                    <a:pt x="2427" y="7299"/>
                  </a:cubicBezTo>
                  <a:cubicBezTo>
                    <a:pt x="421" y="8232"/>
                    <a:pt x="661" y="9841"/>
                    <a:pt x="661" y="9866"/>
                  </a:cubicBezTo>
                  <a:cubicBezTo>
                    <a:pt x="661" y="9882"/>
                    <a:pt x="694" y="9907"/>
                    <a:pt x="710" y="9907"/>
                  </a:cubicBezTo>
                  <a:cubicBezTo>
                    <a:pt x="752" y="9899"/>
                    <a:pt x="776" y="9874"/>
                    <a:pt x="768" y="9833"/>
                  </a:cubicBezTo>
                  <a:cubicBezTo>
                    <a:pt x="752" y="9824"/>
                    <a:pt x="537" y="8273"/>
                    <a:pt x="2468" y="7382"/>
                  </a:cubicBezTo>
                  <a:cubicBezTo>
                    <a:pt x="3953" y="6689"/>
                    <a:pt x="5529" y="5443"/>
                    <a:pt x="5735" y="4205"/>
                  </a:cubicBezTo>
                  <a:cubicBezTo>
                    <a:pt x="5826" y="3636"/>
                    <a:pt x="5636" y="3132"/>
                    <a:pt x="5158" y="2678"/>
                  </a:cubicBezTo>
                  <a:cubicBezTo>
                    <a:pt x="4382" y="1952"/>
                    <a:pt x="3747" y="1829"/>
                    <a:pt x="3062" y="1705"/>
                  </a:cubicBezTo>
                  <a:cubicBezTo>
                    <a:pt x="2220" y="1548"/>
                    <a:pt x="1346" y="1383"/>
                    <a:pt x="91" y="13"/>
                  </a:cubicBezTo>
                  <a:cubicBezTo>
                    <a:pt x="83" y="5"/>
                    <a:pt x="71"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3697514" y="2883349"/>
              <a:ext cx="465698" cy="316301"/>
            </a:xfrm>
            <a:custGeom>
              <a:rect b="b" l="l" r="r" t="t"/>
              <a:pathLst>
                <a:path extrusionOk="0" h="2674" w="3937">
                  <a:moveTo>
                    <a:pt x="3829" y="1436"/>
                  </a:moveTo>
                  <a:cubicBezTo>
                    <a:pt x="3937" y="553"/>
                    <a:pt x="2781" y="875"/>
                    <a:pt x="2781" y="875"/>
                  </a:cubicBezTo>
                  <a:cubicBezTo>
                    <a:pt x="2781" y="875"/>
                    <a:pt x="3045" y="471"/>
                    <a:pt x="2187" y="240"/>
                  </a:cubicBezTo>
                  <a:cubicBezTo>
                    <a:pt x="1329" y="0"/>
                    <a:pt x="1" y="2674"/>
                    <a:pt x="1" y="2674"/>
                  </a:cubicBezTo>
                  <a:cubicBezTo>
                    <a:pt x="1" y="2674"/>
                    <a:pt x="1271" y="2550"/>
                    <a:pt x="2352" y="2269"/>
                  </a:cubicBezTo>
                  <a:cubicBezTo>
                    <a:pt x="2187" y="2038"/>
                    <a:pt x="2039" y="1774"/>
                    <a:pt x="2360" y="1816"/>
                  </a:cubicBezTo>
                  <a:cubicBezTo>
                    <a:pt x="2583" y="1849"/>
                    <a:pt x="2724" y="1981"/>
                    <a:pt x="2806" y="2137"/>
                  </a:cubicBezTo>
                  <a:cubicBezTo>
                    <a:pt x="3359" y="1948"/>
                    <a:pt x="3796" y="1725"/>
                    <a:pt x="3829" y="1436"/>
                  </a:cubicBezTo>
                  <a:close/>
                  <a:moveTo>
                    <a:pt x="1651" y="916"/>
                  </a:moveTo>
                  <a:cubicBezTo>
                    <a:pt x="1560" y="875"/>
                    <a:pt x="1494" y="801"/>
                    <a:pt x="1502" y="759"/>
                  </a:cubicBezTo>
                  <a:cubicBezTo>
                    <a:pt x="1527" y="718"/>
                    <a:pt x="1618" y="718"/>
                    <a:pt x="1709" y="759"/>
                  </a:cubicBezTo>
                  <a:cubicBezTo>
                    <a:pt x="1808" y="801"/>
                    <a:pt x="1865" y="875"/>
                    <a:pt x="1857" y="916"/>
                  </a:cubicBezTo>
                  <a:cubicBezTo>
                    <a:pt x="1849" y="957"/>
                    <a:pt x="1750" y="957"/>
                    <a:pt x="1651" y="916"/>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p:nvPr/>
          </p:nvSpPr>
          <p:spPr>
            <a:xfrm>
              <a:off x="-3858503" y="3782211"/>
              <a:ext cx="568135" cy="569199"/>
            </a:xfrm>
            <a:custGeom>
              <a:rect b="b" l="l" r="r" t="t"/>
              <a:pathLst>
                <a:path extrusionOk="0" h="4812" w="4803">
                  <a:moveTo>
                    <a:pt x="0" y="1"/>
                  </a:moveTo>
                  <a:lnTo>
                    <a:pt x="4802" y="1"/>
                  </a:lnTo>
                  <a:lnTo>
                    <a:pt x="4085" y="4812"/>
                  </a:lnTo>
                  <a:lnTo>
                    <a:pt x="718" y="4812"/>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3659426" y="2970408"/>
              <a:ext cx="499883" cy="196121"/>
            </a:xfrm>
            <a:custGeom>
              <a:rect b="b" l="l" r="r" t="t"/>
              <a:pathLst>
                <a:path extrusionOk="0" h="1658" w="4226">
                  <a:moveTo>
                    <a:pt x="3073" y="0"/>
                  </a:moveTo>
                  <a:cubicBezTo>
                    <a:pt x="1729" y="0"/>
                    <a:pt x="88" y="1495"/>
                    <a:pt x="17" y="1566"/>
                  </a:cubicBezTo>
                  <a:cubicBezTo>
                    <a:pt x="0" y="1583"/>
                    <a:pt x="0" y="1616"/>
                    <a:pt x="17" y="1633"/>
                  </a:cubicBezTo>
                  <a:cubicBezTo>
                    <a:pt x="25" y="1649"/>
                    <a:pt x="50" y="1657"/>
                    <a:pt x="58" y="1657"/>
                  </a:cubicBezTo>
                  <a:cubicBezTo>
                    <a:pt x="66" y="1657"/>
                    <a:pt x="83" y="1649"/>
                    <a:pt x="91" y="1633"/>
                  </a:cubicBezTo>
                  <a:cubicBezTo>
                    <a:pt x="99" y="1625"/>
                    <a:pt x="1770" y="101"/>
                    <a:pt x="3089" y="101"/>
                  </a:cubicBezTo>
                  <a:cubicBezTo>
                    <a:pt x="3133" y="101"/>
                    <a:pt x="3176" y="103"/>
                    <a:pt x="3218" y="106"/>
                  </a:cubicBezTo>
                  <a:cubicBezTo>
                    <a:pt x="3590" y="139"/>
                    <a:pt x="3895" y="312"/>
                    <a:pt x="4126" y="618"/>
                  </a:cubicBezTo>
                  <a:cubicBezTo>
                    <a:pt x="4136" y="628"/>
                    <a:pt x="4153" y="635"/>
                    <a:pt x="4168" y="635"/>
                  </a:cubicBezTo>
                  <a:cubicBezTo>
                    <a:pt x="4177" y="635"/>
                    <a:pt x="4186" y="632"/>
                    <a:pt x="4192" y="626"/>
                  </a:cubicBezTo>
                  <a:cubicBezTo>
                    <a:pt x="4217" y="601"/>
                    <a:pt x="4225" y="576"/>
                    <a:pt x="4200" y="552"/>
                  </a:cubicBezTo>
                  <a:cubicBezTo>
                    <a:pt x="3953" y="221"/>
                    <a:pt x="3631" y="40"/>
                    <a:pt x="3227" y="7"/>
                  </a:cubicBezTo>
                  <a:cubicBezTo>
                    <a:pt x="3176" y="2"/>
                    <a:pt x="3125" y="0"/>
                    <a:pt x="3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a:off x="-3957154" y="2600288"/>
              <a:ext cx="537972" cy="338775"/>
            </a:xfrm>
            <a:custGeom>
              <a:rect b="b" l="l" r="r" t="t"/>
              <a:pathLst>
                <a:path extrusionOk="0" h="2864" w="4548">
                  <a:moveTo>
                    <a:pt x="4465" y="2369"/>
                  </a:moveTo>
                  <a:cubicBezTo>
                    <a:pt x="4465" y="2369"/>
                    <a:pt x="4547" y="1436"/>
                    <a:pt x="3508" y="834"/>
                  </a:cubicBezTo>
                  <a:cubicBezTo>
                    <a:pt x="2460" y="248"/>
                    <a:pt x="1" y="0"/>
                    <a:pt x="1" y="0"/>
                  </a:cubicBezTo>
                  <a:cubicBezTo>
                    <a:pt x="1" y="0"/>
                    <a:pt x="1585" y="2146"/>
                    <a:pt x="2699" y="2492"/>
                  </a:cubicBezTo>
                  <a:cubicBezTo>
                    <a:pt x="3805" y="2864"/>
                    <a:pt x="4465" y="2369"/>
                    <a:pt x="4465" y="2369"/>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9"/>
            <p:cNvSpPr/>
            <p:nvPr/>
          </p:nvSpPr>
          <p:spPr>
            <a:xfrm>
              <a:off x="-3871278" y="2644173"/>
              <a:ext cx="443223" cy="243199"/>
            </a:xfrm>
            <a:custGeom>
              <a:rect b="b" l="l" r="r" t="t"/>
              <a:pathLst>
                <a:path extrusionOk="0" h="2056" w="3747">
                  <a:moveTo>
                    <a:pt x="3722" y="2055"/>
                  </a:moveTo>
                  <a:cubicBezTo>
                    <a:pt x="2955" y="1989"/>
                    <a:pt x="2410" y="1692"/>
                    <a:pt x="1866" y="1403"/>
                  </a:cubicBezTo>
                  <a:cubicBezTo>
                    <a:pt x="1791" y="1362"/>
                    <a:pt x="1709" y="1321"/>
                    <a:pt x="1635" y="1271"/>
                  </a:cubicBezTo>
                  <a:cubicBezTo>
                    <a:pt x="611" y="735"/>
                    <a:pt x="1" y="83"/>
                    <a:pt x="1" y="75"/>
                  </a:cubicBezTo>
                  <a:lnTo>
                    <a:pt x="75" y="1"/>
                  </a:lnTo>
                  <a:cubicBezTo>
                    <a:pt x="83" y="9"/>
                    <a:pt x="686" y="653"/>
                    <a:pt x="1684" y="1172"/>
                  </a:cubicBezTo>
                  <a:cubicBezTo>
                    <a:pt x="1767" y="1214"/>
                    <a:pt x="1849" y="1255"/>
                    <a:pt x="1932" y="1313"/>
                  </a:cubicBezTo>
                  <a:cubicBezTo>
                    <a:pt x="2460" y="1601"/>
                    <a:pt x="3004" y="1890"/>
                    <a:pt x="3747" y="19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a:off x="-3277832" y="3137074"/>
              <a:ext cx="440384" cy="238349"/>
            </a:xfrm>
            <a:custGeom>
              <a:rect b="b" l="l" r="r" t="t"/>
              <a:pathLst>
                <a:path extrusionOk="0" h="2015" w="3723">
                  <a:moveTo>
                    <a:pt x="1" y="1824"/>
                  </a:moveTo>
                  <a:cubicBezTo>
                    <a:pt x="1" y="1824"/>
                    <a:pt x="67" y="834"/>
                    <a:pt x="958" y="347"/>
                  </a:cubicBezTo>
                  <a:cubicBezTo>
                    <a:pt x="1610" y="1"/>
                    <a:pt x="2146" y="323"/>
                    <a:pt x="2608" y="430"/>
                  </a:cubicBezTo>
                  <a:cubicBezTo>
                    <a:pt x="3211" y="570"/>
                    <a:pt x="3722" y="298"/>
                    <a:pt x="3722" y="298"/>
                  </a:cubicBezTo>
                  <a:cubicBezTo>
                    <a:pt x="3722" y="298"/>
                    <a:pt x="2946" y="2014"/>
                    <a:pt x="1626" y="1560"/>
                  </a:cubicBezTo>
                  <a:cubicBezTo>
                    <a:pt x="677" y="1238"/>
                    <a:pt x="1" y="1824"/>
                    <a:pt x="1" y="1824"/>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3285639" y="3199057"/>
              <a:ext cx="416963" cy="153892"/>
            </a:xfrm>
            <a:custGeom>
              <a:rect b="b" l="l" r="r" t="t"/>
              <a:pathLst>
                <a:path extrusionOk="0" h="1301" w="3525">
                  <a:moveTo>
                    <a:pt x="3462" y="0"/>
                  </a:moveTo>
                  <a:cubicBezTo>
                    <a:pt x="3444" y="0"/>
                    <a:pt x="3427" y="11"/>
                    <a:pt x="3417" y="21"/>
                  </a:cubicBezTo>
                  <a:cubicBezTo>
                    <a:pt x="3417" y="21"/>
                    <a:pt x="3142" y="398"/>
                    <a:pt x="2370" y="398"/>
                  </a:cubicBezTo>
                  <a:cubicBezTo>
                    <a:pt x="2133" y="398"/>
                    <a:pt x="1849" y="362"/>
                    <a:pt x="1511" y="269"/>
                  </a:cubicBezTo>
                  <a:cubicBezTo>
                    <a:pt x="1400" y="239"/>
                    <a:pt x="1297" y="225"/>
                    <a:pt x="1199" y="225"/>
                  </a:cubicBezTo>
                  <a:cubicBezTo>
                    <a:pt x="360" y="225"/>
                    <a:pt x="9" y="1228"/>
                    <a:pt x="9" y="1243"/>
                  </a:cubicBezTo>
                  <a:cubicBezTo>
                    <a:pt x="1" y="1259"/>
                    <a:pt x="9" y="1292"/>
                    <a:pt x="42" y="1300"/>
                  </a:cubicBezTo>
                  <a:lnTo>
                    <a:pt x="67" y="1300"/>
                  </a:lnTo>
                  <a:cubicBezTo>
                    <a:pt x="83" y="1300"/>
                    <a:pt x="108" y="1292"/>
                    <a:pt x="108" y="1284"/>
                  </a:cubicBezTo>
                  <a:cubicBezTo>
                    <a:pt x="115" y="1232"/>
                    <a:pt x="426" y="336"/>
                    <a:pt x="1188" y="336"/>
                  </a:cubicBezTo>
                  <a:cubicBezTo>
                    <a:pt x="1278" y="336"/>
                    <a:pt x="1375" y="348"/>
                    <a:pt x="1478" y="376"/>
                  </a:cubicBezTo>
                  <a:cubicBezTo>
                    <a:pt x="1827" y="472"/>
                    <a:pt x="2122" y="509"/>
                    <a:pt x="2370" y="509"/>
                  </a:cubicBezTo>
                  <a:cubicBezTo>
                    <a:pt x="3187" y="509"/>
                    <a:pt x="3487" y="106"/>
                    <a:pt x="3499" y="87"/>
                  </a:cubicBezTo>
                  <a:cubicBezTo>
                    <a:pt x="3524" y="63"/>
                    <a:pt x="3508" y="30"/>
                    <a:pt x="3491" y="13"/>
                  </a:cubicBezTo>
                  <a:cubicBezTo>
                    <a:pt x="3482" y="4"/>
                    <a:pt x="3472"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478920" y="3260093"/>
              <a:ext cx="371068" cy="435416"/>
            </a:xfrm>
            <a:custGeom>
              <a:rect b="b" l="l" r="r" t="t"/>
              <a:pathLst>
                <a:path extrusionOk="0" h="3681" w="3137">
                  <a:moveTo>
                    <a:pt x="83" y="867"/>
                  </a:moveTo>
                  <a:cubicBezTo>
                    <a:pt x="347" y="0"/>
                    <a:pt x="1296" y="793"/>
                    <a:pt x="1296" y="793"/>
                  </a:cubicBezTo>
                  <a:cubicBezTo>
                    <a:pt x="1296" y="793"/>
                    <a:pt x="1222" y="297"/>
                    <a:pt x="2130" y="454"/>
                  </a:cubicBezTo>
                  <a:cubicBezTo>
                    <a:pt x="3037" y="603"/>
                    <a:pt x="3136" y="3681"/>
                    <a:pt x="3136" y="3681"/>
                  </a:cubicBezTo>
                  <a:cubicBezTo>
                    <a:pt x="3136" y="3681"/>
                    <a:pt x="1998" y="3012"/>
                    <a:pt x="1098" y="2294"/>
                  </a:cubicBezTo>
                  <a:cubicBezTo>
                    <a:pt x="1362" y="2154"/>
                    <a:pt x="1610" y="1964"/>
                    <a:pt x="1288" y="1857"/>
                  </a:cubicBezTo>
                  <a:cubicBezTo>
                    <a:pt x="1057" y="1783"/>
                    <a:pt x="876" y="1857"/>
                    <a:pt x="727" y="1973"/>
                  </a:cubicBezTo>
                  <a:cubicBezTo>
                    <a:pt x="298" y="1560"/>
                    <a:pt x="1" y="1156"/>
                    <a:pt x="83" y="867"/>
                  </a:cubicBezTo>
                  <a:close/>
                  <a:moveTo>
                    <a:pt x="2353" y="1321"/>
                  </a:moveTo>
                  <a:cubicBezTo>
                    <a:pt x="2460" y="1321"/>
                    <a:pt x="2542" y="1279"/>
                    <a:pt x="2542" y="1238"/>
                  </a:cubicBezTo>
                  <a:cubicBezTo>
                    <a:pt x="2542" y="1189"/>
                    <a:pt x="2452" y="1156"/>
                    <a:pt x="2353" y="1156"/>
                  </a:cubicBezTo>
                  <a:cubicBezTo>
                    <a:pt x="2237" y="1156"/>
                    <a:pt x="2155" y="1197"/>
                    <a:pt x="2155" y="1238"/>
                  </a:cubicBezTo>
                  <a:cubicBezTo>
                    <a:pt x="2146" y="1288"/>
                    <a:pt x="2237" y="1321"/>
                    <a:pt x="2353" y="1321"/>
                  </a:cubicBezTo>
                  <a:close/>
                </a:path>
              </a:pathLst>
            </a:custGeom>
            <a:gradFill>
              <a:gsLst>
                <a:gs pos="0">
                  <a:srgbClr val="FFFFFF"/>
                </a:gs>
                <a:gs pos="100000">
                  <a:srgbClr val="8C9CF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3333427" y="3347862"/>
              <a:ext cx="217767" cy="327183"/>
            </a:xfrm>
            <a:custGeom>
              <a:rect b="b" l="l" r="r" t="t"/>
              <a:pathLst>
                <a:path extrusionOk="0" h="2766" w="1841">
                  <a:moveTo>
                    <a:pt x="73" y="1"/>
                  </a:moveTo>
                  <a:cubicBezTo>
                    <a:pt x="57" y="1"/>
                    <a:pt x="41" y="10"/>
                    <a:pt x="25" y="26"/>
                  </a:cubicBezTo>
                  <a:cubicBezTo>
                    <a:pt x="0" y="42"/>
                    <a:pt x="17" y="75"/>
                    <a:pt x="33" y="92"/>
                  </a:cubicBezTo>
                  <a:cubicBezTo>
                    <a:pt x="33" y="108"/>
                    <a:pt x="768" y="612"/>
                    <a:pt x="1725" y="2732"/>
                  </a:cubicBezTo>
                  <a:cubicBezTo>
                    <a:pt x="1741" y="2757"/>
                    <a:pt x="1758" y="2765"/>
                    <a:pt x="1783" y="2765"/>
                  </a:cubicBezTo>
                  <a:lnTo>
                    <a:pt x="1799" y="2765"/>
                  </a:lnTo>
                  <a:cubicBezTo>
                    <a:pt x="1832" y="2741"/>
                    <a:pt x="1840" y="2724"/>
                    <a:pt x="1832" y="2691"/>
                  </a:cubicBezTo>
                  <a:cubicBezTo>
                    <a:pt x="859" y="537"/>
                    <a:pt x="132" y="34"/>
                    <a:pt x="99" y="9"/>
                  </a:cubicBezTo>
                  <a:cubicBezTo>
                    <a:pt x="91" y="3"/>
                    <a:pt x="82"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p:nvPr/>
          </p:nvSpPr>
          <p:spPr>
            <a:xfrm>
              <a:off x="-3832243" y="4289781"/>
              <a:ext cx="515497" cy="61628"/>
            </a:xfrm>
            <a:custGeom>
              <a:rect b="b" l="l" r="r" t="t"/>
              <a:pathLst>
                <a:path extrusionOk="0" h="521" w="4358">
                  <a:moveTo>
                    <a:pt x="1" y="1"/>
                  </a:moveTo>
                  <a:lnTo>
                    <a:pt x="4358" y="1"/>
                  </a:lnTo>
                  <a:lnTo>
                    <a:pt x="4168" y="521"/>
                  </a:lnTo>
                  <a:lnTo>
                    <a:pt x="191" y="521"/>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49"/>
          <p:cNvGrpSpPr/>
          <p:nvPr/>
        </p:nvGrpSpPr>
        <p:grpSpPr>
          <a:xfrm>
            <a:off x="435580" y="285055"/>
            <a:ext cx="521329" cy="521942"/>
            <a:chOff x="4311325" y="430375"/>
            <a:chExt cx="629853" cy="630593"/>
          </a:xfrm>
        </p:grpSpPr>
        <p:sp>
          <p:nvSpPr>
            <p:cNvPr id="378" name="Google Shape;378;p49"/>
            <p:cNvSpPr/>
            <p:nvPr/>
          </p:nvSpPr>
          <p:spPr>
            <a:xfrm>
              <a:off x="4311325" y="430375"/>
              <a:ext cx="629853" cy="630593"/>
            </a:xfrm>
            <a:custGeom>
              <a:rect b="b" l="l" r="r" t="t"/>
              <a:pathLst>
                <a:path extrusionOk="0" h="6668" w="6660">
                  <a:moveTo>
                    <a:pt x="3334" y="124"/>
                  </a:moveTo>
                  <a:cubicBezTo>
                    <a:pt x="5109" y="124"/>
                    <a:pt x="6553" y="1568"/>
                    <a:pt x="6553" y="3342"/>
                  </a:cubicBezTo>
                  <a:cubicBezTo>
                    <a:pt x="6553" y="5116"/>
                    <a:pt x="5109" y="6560"/>
                    <a:pt x="3334" y="6560"/>
                  </a:cubicBezTo>
                  <a:cubicBezTo>
                    <a:pt x="1560" y="6560"/>
                    <a:pt x="116" y="5116"/>
                    <a:pt x="116" y="3342"/>
                  </a:cubicBezTo>
                  <a:cubicBezTo>
                    <a:pt x="116" y="1568"/>
                    <a:pt x="1560" y="124"/>
                    <a:pt x="3334" y="124"/>
                  </a:cubicBezTo>
                  <a:close/>
                  <a:moveTo>
                    <a:pt x="3334" y="1"/>
                  </a:moveTo>
                  <a:cubicBezTo>
                    <a:pt x="1494" y="1"/>
                    <a:pt x="1" y="1494"/>
                    <a:pt x="1" y="3334"/>
                  </a:cubicBezTo>
                  <a:cubicBezTo>
                    <a:pt x="1" y="5174"/>
                    <a:pt x="1494" y="6668"/>
                    <a:pt x="3334" y="6668"/>
                  </a:cubicBezTo>
                  <a:cubicBezTo>
                    <a:pt x="5166" y="6668"/>
                    <a:pt x="6660" y="5174"/>
                    <a:pt x="6660" y="3334"/>
                  </a:cubicBezTo>
                  <a:cubicBezTo>
                    <a:pt x="6660" y="1494"/>
                    <a:pt x="5166" y="1"/>
                    <a:pt x="33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4619631" y="525609"/>
              <a:ext cx="146020" cy="369201"/>
            </a:xfrm>
            <a:custGeom>
              <a:rect b="b" l="l" r="r" t="t"/>
              <a:pathLst>
                <a:path extrusionOk="0" h="3904" w="1544">
                  <a:moveTo>
                    <a:pt x="58" y="0"/>
                  </a:moveTo>
                  <a:cubicBezTo>
                    <a:pt x="17" y="0"/>
                    <a:pt x="0" y="17"/>
                    <a:pt x="0" y="58"/>
                  </a:cubicBezTo>
                  <a:lnTo>
                    <a:pt x="0" y="2360"/>
                  </a:lnTo>
                  <a:lnTo>
                    <a:pt x="1444" y="3887"/>
                  </a:lnTo>
                  <a:cubicBezTo>
                    <a:pt x="1452" y="3895"/>
                    <a:pt x="1477" y="3903"/>
                    <a:pt x="1485" y="3903"/>
                  </a:cubicBezTo>
                  <a:cubicBezTo>
                    <a:pt x="1494" y="3903"/>
                    <a:pt x="1510" y="3895"/>
                    <a:pt x="1527" y="3887"/>
                  </a:cubicBezTo>
                  <a:cubicBezTo>
                    <a:pt x="1543" y="3862"/>
                    <a:pt x="1543" y="3821"/>
                    <a:pt x="1527" y="3804"/>
                  </a:cubicBezTo>
                  <a:lnTo>
                    <a:pt x="124" y="2311"/>
                  </a:lnTo>
                  <a:lnTo>
                    <a:pt x="124" y="58"/>
                  </a:lnTo>
                  <a:cubicBezTo>
                    <a:pt x="124" y="25"/>
                    <a:pt x="99" y="0"/>
                    <a:pt x="5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9"/>
          <p:cNvSpPr/>
          <p:nvPr/>
        </p:nvSpPr>
        <p:spPr>
          <a:xfrm rot="10800000">
            <a:off x="8100348" y="239250"/>
            <a:ext cx="701780" cy="361929"/>
          </a:xfrm>
          <a:custGeom>
            <a:rect b="b" l="l" r="r" t="t"/>
            <a:pathLst>
              <a:path extrusionOk="0" h="3954" w="7667">
                <a:moveTo>
                  <a:pt x="5958" y="1370"/>
                </a:moveTo>
                <a:lnTo>
                  <a:pt x="5958" y="2559"/>
                </a:lnTo>
                <a:lnTo>
                  <a:pt x="2608" y="2559"/>
                </a:lnTo>
                <a:lnTo>
                  <a:pt x="2608" y="1370"/>
                </a:lnTo>
                <a:close/>
                <a:moveTo>
                  <a:pt x="4292" y="1"/>
                </a:moveTo>
                <a:cubicBezTo>
                  <a:pt x="4275" y="1"/>
                  <a:pt x="4250" y="25"/>
                  <a:pt x="4250" y="42"/>
                </a:cubicBezTo>
                <a:lnTo>
                  <a:pt x="4250" y="1304"/>
                </a:lnTo>
                <a:lnTo>
                  <a:pt x="1206" y="1304"/>
                </a:lnTo>
                <a:cubicBezTo>
                  <a:pt x="1181" y="1304"/>
                  <a:pt x="1164" y="1321"/>
                  <a:pt x="1164" y="1346"/>
                </a:cubicBezTo>
                <a:cubicBezTo>
                  <a:pt x="1164" y="1362"/>
                  <a:pt x="1181" y="1387"/>
                  <a:pt x="1206" y="1387"/>
                </a:cubicBezTo>
                <a:lnTo>
                  <a:pt x="2526" y="1387"/>
                </a:lnTo>
                <a:lnTo>
                  <a:pt x="2526" y="2567"/>
                </a:lnTo>
                <a:lnTo>
                  <a:pt x="50" y="2567"/>
                </a:lnTo>
                <a:cubicBezTo>
                  <a:pt x="26" y="2567"/>
                  <a:pt x="1" y="2592"/>
                  <a:pt x="1" y="2608"/>
                </a:cubicBezTo>
                <a:cubicBezTo>
                  <a:pt x="1" y="2633"/>
                  <a:pt x="26" y="2649"/>
                  <a:pt x="50" y="2649"/>
                </a:cubicBezTo>
                <a:lnTo>
                  <a:pt x="4259" y="2649"/>
                </a:lnTo>
                <a:lnTo>
                  <a:pt x="4259" y="3846"/>
                </a:lnTo>
                <a:lnTo>
                  <a:pt x="2072" y="3846"/>
                </a:lnTo>
                <a:cubicBezTo>
                  <a:pt x="2039" y="3846"/>
                  <a:pt x="2014" y="3871"/>
                  <a:pt x="2014" y="3904"/>
                </a:cubicBezTo>
                <a:cubicBezTo>
                  <a:pt x="2014" y="3928"/>
                  <a:pt x="2039" y="3953"/>
                  <a:pt x="2072" y="3953"/>
                </a:cubicBezTo>
                <a:lnTo>
                  <a:pt x="7617" y="3953"/>
                </a:lnTo>
                <a:cubicBezTo>
                  <a:pt x="7650" y="3953"/>
                  <a:pt x="7666" y="3928"/>
                  <a:pt x="7666" y="3904"/>
                </a:cubicBezTo>
                <a:cubicBezTo>
                  <a:pt x="7658" y="3871"/>
                  <a:pt x="7642" y="3846"/>
                  <a:pt x="7609" y="3846"/>
                </a:cubicBezTo>
                <a:lnTo>
                  <a:pt x="4341" y="3846"/>
                </a:lnTo>
                <a:lnTo>
                  <a:pt x="4341" y="2649"/>
                </a:lnTo>
                <a:lnTo>
                  <a:pt x="7427" y="2649"/>
                </a:lnTo>
                <a:cubicBezTo>
                  <a:pt x="7452" y="2649"/>
                  <a:pt x="7468" y="2633"/>
                  <a:pt x="7468" y="2608"/>
                </a:cubicBezTo>
                <a:cubicBezTo>
                  <a:pt x="7468" y="2592"/>
                  <a:pt x="7452" y="2567"/>
                  <a:pt x="7427" y="2567"/>
                </a:cubicBezTo>
                <a:lnTo>
                  <a:pt x="6049" y="2567"/>
                </a:lnTo>
                <a:lnTo>
                  <a:pt x="6049" y="1387"/>
                </a:lnTo>
                <a:lnTo>
                  <a:pt x="6784" y="1387"/>
                </a:lnTo>
                <a:cubicBezTo>
                  <a:pt x="6800" y="1387"/>
                  <a:pt x="6825" y="1362"/>
                  <a:pt x="6825" y="1346"/>
                </a:cubicBezTo>
                <a:cubicBezTo>
                  <a:pt x="6825" y="1321"/>
                  <a:pt x="6800" y="1304"/>
                  <a:pt x="6784" y="1304"/>
                </a:cubicBezTo>
                <a:lnTo>
                  <a:pt x="4341" y="1304"/>
                </a:lnTo>
                <a:lnTo>
                  <a:pt x="4341" y="42"/>
                </a:lnTo>
                <a:cubicBezTo>
                  <a:pt x="4341" y="25"/>
                  <a:pt x="4316" y="1"/>
                  <a:pt x="429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p:nvPr/>
        </p:nvSpPr>
        <p:spPr>
          <a:xfrm rot="10800000">
            <a:off x="8599130" y="2549251"/>
            <a:ext cx="532243" cy="274497"/>
          </a:xfrm>
          <a:custGeom>
            <a:rect b="b" l="l" r="r" t="t"/>
            <a:pathLst>
              <a:path extrusionOk="0" h="3954" w="7667">
                <a:moveTo>
                  <a:pt x="5958" y="1370"/>
                </a:moveTo>
                <a:lnTo>
                  <a:pt x="5958" y="2559"/>
                </a:lnTo>
                <a:lnTo>
                  <a:pt x="2608" y="2559"/>
                </a:lnTo>
                <a:lnTo>
                  <a:pt x="2608" y="1370"/>
                </a:lnTo>
                <a:close/>
                <a:moveTo>
                  <a:pt x="4292" y="1"/>
                </a:moveTo>
                <a:cubicBezTo>
                  <a:pt x="4275" y="1"/>
                  <a:pt x="4250" y="25"/>
                  <a:pt x="4250" y="42"/>
                </a:cubicBezTo>
                <a:lnTo>
                  <a:pt x="4250" y="1304"/>
                </a:lnTo>
                <a:lnTo>
                  <a:pt x="1206" y="1304"/>
                </a:lnTo>
                <a:cubicBezTo>
                  <a:pt x="1181" y="1304"/>
                  <a:pt x="1164" y="1321"/>
                  <a:pt x="1164" y="1346"/>
                </a:cubicBezTo>
                <a:cubicBezTo>
                  <a:pt x="1164" y="1362"/>
                  <a:pt x="1181" y="1387"/>
                  <a:pt x="1206" y="1387"/>
                </a:cubicBezTo>
                <a:lnTo>
                  <a:pt x="2526" y="1387"/>
                </a:lnTo>
                <a:lnTo>
                  <a:pt x="2526" y="2567"/>
                </a:lnTo>
                <a:lnTo>
                  <a:pt x="50" y="2567"/>
                </a:lnTo>
                <a:cubicBezTo>
                  <a:pt x="26" y="2567"/>
                  <a:pt x="1" y="2592"/>
                  <a:pt x="1" y="2608"/>
                </a:cubicBezTo>
                <a:cubicBezTo>
                  <a:pt x="1" y="2633"/>
                  <a:pt x="26" y="2649"/>
                  <a:pt x="50" y="2649"/>
                </a:cubicBezTo>
                <a:lnTo>
                  <a:pt x="4259" y="2649"/>
                </a:lnTo>
                <a:lnTo>
                  <a:pt x="4259" y="3846"/>
                </a:lnTo>
                <a:lnTo>
                  <a:pt x="2072" y="3846"/>
                </a:lnTo>
                <a:cubicBezTo>
                  <a:pt x="2039" y="3846"/>
                  <a:pt x="2014" y="3871"/>
                  <a:pt x="2014" y="3904"/>
                </a:cubicBezTo>
                <a:cubicBezTo>
                  <a:pt x="2014" y="3928"/>
                  <a:pt x="2039" y="3953"/>
                  <a:pt x="2072" y="3953"/>
                </a:cubicBezTo>
                <a:lnTo>
                  <a:pt x="7617" y="3953"/>
                </a:lnTo>
                <a:cubicBezTo>
                  <a:pt x="7650" y="3953"/>
                  <a:pt x="7666" y="3928"/>
                  <a:pt x="7666" y="3904"/>
                </a:cubicBezTo>
                <a:cubicBezTo>
                  <a:pt x="7658" y="3871"/>
                  <a:pt x="7642" y="3846"/>
                  <a:pt x="7609" y="3846"/>
                </a:cubicBezTo>
                <a:lnTo>
                  <a:pt x="4341" y="3846"/>
                </a:lnTo>
                <a:lnTo>
                  <a:pt x="4341" y="2649"/>
                </a:lnTo>
                <a:lnTo>
                  <a:pt x="7427" y="2649"/>
                </a:lnTo>
                <a:cubicBezTo>
                  <a:pt x="7452" y="2649"/>
                  <a:pt x="7468" y="2633"/>
                  <a:pt x="7468" y="2608"/>
                </a:cubicBezTo>
                <a:cubicBezTo>
                  <a:pt x="7468" y="2592"/>
                  <a:pt x="7452" y="2567"/>
                  <a:pt x="7427" y="2567"/>
                </a:cubicBezTo>
                <a:lnTo>
                  <a:pt x="6049" y="2567"/>
                </a:lnTo>
                <a:lnTo>
                  <a:pt x="6049" y="1387"/>
                </a:lnTo>
                <a:lnTo>
                  <a:pt x="6784" y="1387"/>
                </a:lnTo>
                <a:cubicBezTo>
                  <a:pt x="6800" y="1387"/>
                  <a:pt x="6825" y="1362"/>
                  <a:pt x="6825" y="1346"/>
                </a:cubicBezTo>
                <a:cubicBezTo>
                  <a:pt x="6825" y="1321"/>
                  <a:pt x="6800" y="1304"/>
                  <a:pt x="6784" y="1304"/>
                </a:cubicBezTo>
                <a:lnTo>
                  <a:pt x="4341" y="1304"/>
                </a:lnTo>
                <a:lnTo>
                  <a:pt x="4341" y="42"/>
                </a:lnTo>
                <a:cubicBezTo>
                  <a:pt x="4341" y="25"/>
                  <a:pt x="4316" y="1"/>
                  <a:pt x="429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9"/>
          <p:cNvGrpSpPr/>
          <p:nvPr/>
        </p:nvGrpSpPr>
        <p:grpSpPr>
          <a:xfrm>
            <a:off x="8532800" y="3488241"/>
            <a:ext cx="877458" cy="1115763"/>
            <a:chOff x="9828983" y="2995676"/>
            <a:chExt cx="1264896" cy="1608422"/>
          </a:xfrm>
        </p:grpSpPr>
        <p:sp>
          <p:nvSpPr>
            <p:cNvPr id="383" name="Google Shape;383;p49"/>
            <p:cNvSpPr/>
            <p:nvPr/>
          </p:nvSpPr>
          <p:spPr>
            <a:xfrm>
              <a:off x="9916900" y="3717125"/>
              <a:ext cx="1106899" cy="62900"/>
            </a:xfrm>
            <a:custGeom>
              <a:rect b="b" l="l" r="r" t="t"/>
              <a:pathLst>
                <a:path extrusionOk="0" h="364" w="5959">
                  <a:moveTo>
                    <a:pt x="1" y="0"/>
                  </a:moveTo>
                  <a:lnTo>
                    <a:pt x="1" y="363"/>
                  </a:lnTo>
                  <a:lnTo>
                    <a:pt x="5958" y="363"/>
                  </a:lnTo>
                  <a:lnTo>
                    <a:pt x="5958" y="0"/>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10182532" y="3528939"/>
              <a:ext cx="651802" cy="188352"/>
            </a:xfrm>
            <a:custGeom>
              <a:rect b="b" l="l" r="r" t="t"/>
              <a:pathLst>
                <a:path extrusionOk="0" h="1090" w="3772">
                  <a:moveTo>
                    <a:pt x="3771" y="0"/>
                  </a:moveTo>
                  <a:lnTo>
                    <a:pt x="553" y="0"/>
                  </a:lnTo>
                  <a:cubicBezTo>
                    <a:pt x="248" y="0"/>
                    <a:pt x="1" y="248"/>
                    <a:pt x="1" y="545"/>
                  </a:cubicBezTo>
                  <a:lnTo>
                    <a:pt x="1" y="545"/>
                  </a:lnTo>
                  <a:cubicBezTo>
                    <a:pt x="1" y="842"/>
                    <a:pt x="248" y="1089"/>
                    <a:pt x="553" y="1089"/>
                  </a:cubicBezTo>
                  <a:lnTo>
                    <a:pt x="3771" y="1089"/>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10216746" y="3551749"/>
              <a:ext cx="617587" cy="139795"/>
            </a:xfrm>
            <a:custGeom>
              <a:rect b="b" l="l" r="r" t="t"/>
              <a:pathLst>
                <a:path extrusionOk="0" h="809" w="3574">
                  <a:moveTo>
                    <a:pt x="405" y="0"/>
                  </a:moveTo>
                  <a:cubicBezTo>
                    <a:pt x="174" y="0"/>
                    <a:pt x="1" y="190"/>
                    <a:pt x="1" y="404"/>
                  </a:cubicBezTo>
                  <a:cubicBezTo>
                    <a:pt x="1" y="627"/>
                    <a:pt x="190" y="809"/>
                    <a:pt x="405" y="809"/>
                  </a:cubicBezTo>
                  <a:lnTo>
                    <a:pt x="3573" y="809"/>
                  </a:lnTo>
                  <a:lnTo>
                    <a:pt x="35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9"/>
            <p:cNvSpPr/>
            <p:nvPr/>
          </p:nvSpPr>
          <p:spPr>
            <a:xfrm>
              <a:off x="10182532" y="3339204"/>
              <a:ext cx="651802" cy="189907"/>
            </a:xfrm>
            <a:custGeom>
              <a:rect b="b" l="l" r="r" t="t"/>
              <a:pathLst>
                <a:path extrusionOk="0" h="1099" w="3772">
                  <a:moveTo>
                    <a:pt x="3771" y="1"/>
                  </a:moveTo>
                  <a:lnTo>
                    <a:pt x="553" y="1"/>
                  </a:lnTo>
                  <a:cubicBezTo>
                    <a:pt x="248" y="1"/>
                    <a:pt x="1" y="248"/>
                    <a:pt x="1" y="554"/>
                  </a:cubicBezTo>
                  <a:lnTo>
                    <a:pt x="1" y="554"/>
                  </a:lnTo>
                  <a:cubicBezTo>
                    <a:pt x="1" y="851"/>
                    <a:pt x="248" y="1098"/>
                    <a:pt x="553" y="1098"/>
                  </a:cubicBezTo>
                  <a:lnTo>
                    <a:pt x="3771" y="1098"/>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9"/>
            <p:cNvSpPr/>
            <p:nvPr/>
          </p:nvSpPr>
          <p:spPr>
            <a:xfrm>
              <a:off x="10442077" y="3363396"/>
              <a:ext cx="392256" cy="139968"/>
            </a:xfrm>
            <a:custGeom>
              <a:rect b="b" l="l" r="r" t="t"/>
              <a:pathLst>
                <a:path extrusionOk="0" h="810" w="2270">
                  <a:moveTo>
                    <a:pt x="388" y="1"/>
                  </a:moveTo>
                  <a:cubicBezTo>
                    <a:pt x="174" y="1"/>
                    <a:pt x="0" y="174"/>
                    <a:pt x="0" y="389"/>
                  </a:cubicBezTo>
                  <a:lnTo>
                    <a:pt x="0" y="422"/>
                  </a:lnTo>
                  <a:cubicBezTo>
                    <a:pt x="0" y="636"/>
                    <a:pt x="174" y="810"/>
                    <a:pt x="388" y="810"/>
                  </a:cubicBezTo>
                  <a:lnTo>
                    <a:pt x="2269" y="810"/>
                  </a:lnTo>
                  <a:lnTo>
                    <a:pt x="22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p:nvPr/>
          </p:nvSpPr>
          <p:spPr>
            <a:xfrm>
              <a:off x="9828983" y="2995676"/>
              <a:ext cx="1264896" cy="1608422"/>
            </a:xfrm>
            <a:custGeom>
              <a:rect b="b" l="l" r="r" t="t"/>
              <a:pathLst>
                <a:path extrusionOk="0" h="9308" w="7320">
                  <a:moveTo>
                    <a:pt x="6659" y="726"/>
                  </a:moveTo>
                  <a:lnTo>
                    <a:pt x="6659" y="8582"/>
                  </a:lnTo>
                  <a:lnTo>
                    <a:pt x="669" y="8582"/>
                  </a:lnTo>
                  <a:lnTo>
                    <a:pt x="669" y="726"/>
                  </a:lnTo>
                  <a:close/>
                  <a:moveTo>
                    <a:pt x="0" y="0"/>
                  </a:moveTo>
                  <a:lnTo>
                    <a:pt x="0" y="9308"/>
                  </a:lnTo>
                  <a:lnTo>
                    <a:pt x="7319" y="9308"/>
                  </a:lnTo>
                  <a:lnTo>
                    <a:pt x="7319" y="0"/>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9"/>
            <p:cNvSpPr/>
            <p:nvPr/>
          </p:nvSpPr>
          <p:spPr>
            <a:xfrm>
              <a:off x="10710090" y="3842573"/>
              <a:ext cx="189907" cy="636077"/>
            </a:xfrm>
            <a:custGeom>
              <a:rect b="b" l="l" r="r" t="t"/>
              <a:pathLst>
                <a:path extrusionOk="0" h="3681" w="1099">
                  <a:moveTo>
                    <a:pt x="1" y="0"/>
                  </a:moveTo>
                  <a:lnTo>
                    <a:pt x="1098" y="0"/>
                  </a:lnTo>
                  <a:lnTo>
                    <a:pt x="1098" y="3681"/>
                  </a:lnTo>
                  <a:lnTo>
                    <a:pt x="1" y="368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p:nvPr/>
          </p:nvSpPr>
          <p:spPr>
            <a:xfrm>
              <a:off x="10742922" y="3913940"/>
              <a:ext cx="131328" cy="332294"/>
            </a:xfrm>
            <a:custGeom>
              <a:rect b="b" l="l" r="r" t="t"/>
              <a:pathLst>
                <a:path extrusionOk="0" h="1923" w="760">
                  <a:moveTo>
                    <a:pt x="0" y="0"/>
                  </a:moveTo>
                  <a:lnTo>
                    <a:pt x="0" y="1923"/>
                  </a:lnTo>
                  <a:lnTo>
                    <a:pt x="760" y="1923"/>
                  </a:lnTo>
                  <a:lnTo>
                    <a:pt x="7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a:off x="10761411" y="4314492"/>
              <a:ext cx="90029" cy="90029"/>
            </a:xfrm>
            <a:custGeom>
              <a:rect b="b" l="l" r="r" t="t"/>
              <a:pathLst>
                <a:path extrusionOk="0" h="521" w="521">
                  <a:moveTo>
                    <a:pt x="520" y="256"/>
                  </a:moveTo>
                  <a:cubicBezTo>
                    <a:pt x="520" y="405"/>
                    <a:pt x="405" y="521"/>
                    <a:pt x="265" y="521"/>
                  </a:cubicBezTo>
                  <a:cubicBezTo>
                    <a:pt x="116" y="521"/>
                    <a:pt x="1" y="405"/>
                    <a:pt x="1" y="256"/>
                  </a:cubicBezTo>
                  <a:cubicBezTo>
                    <a:pt x="1" y="116"/>
                    <a:pt x="116" y="1"/>
                    <a:pt x="265" y="1"/>
                  </a:cubicBezTo>
                  <a:cubicBezTo>
                    <a:pt x="405" y="1"/>
                    <a:pt x="520" y="116"/>
                    <a:pt x="520" y="2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
            <p:cNvSpPr/>
            <p:nvPr/>
          </p:nvSpPr>
          <p:spPr>
            <a:xfrm>
              <a:off x="10486314" y="3842573"/>
              <a:ext cx="188352" cy="636077"/>
            </a:xfrm>
            <a:custGeom>
              <a:rect b="b" l="l" r="r" t="t"/>
              <a:pathLst>
                <a:path extrusionOk="0" h="3681" w="1090">
                  <a:moveTo>
                    <a:pt x="0" y="0"/>
                  </a:moveTo>
                  <a:lnTo>
                    <a:pt x="1089" y="0"/>
                  </a:lnTo>
                  <a:lnTo>
                    <a:pt x="1089" y="3681"/>
                  </a:lnTo>
                  <a:lnTo>
                    <a:pt x="0" y="368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p:nvPr/>
          </p:nvSpPr>
          <p:spPr>
            <a:xfrm>
              <a:off x="10516208" y="3913940"/>
              <a:ext cx="132710" cy="332294"/>
            </a:xfrm>
            <a:custGeom>
              <a:rect b="b" l="l" r="r" t="t"/>
              <a:pathLst>
                <a:path extrusionOk="0" h="1923" w="768">
                  <a:moveTo>
                    <a:pt x="0" y="0"/>
                  </a:moveTo>
                  <a:lnTo>
                    <a:pt x="0" y="1923"/>
                  </a:lnTo>
                  <a:lnTo>
                    <a:pt x="768" y="1923"/>
                  </a:lnTo>
                  <a:lnTo>
                    <a:pt x="7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p:nvPr/>
          </p:nvSpPr>
          <p:spPr>
            <a:xfrm>
              <a:off x="10536080" y="4314492"/>
              <a:ext cx="88646" cy="90029"/>
            </a:xfrm>
            <a:custGeom>
              <a:rect b="b" l="l" r="r" t="t"/>
              <a:pathLst>
                <a:path extrusionOk="0" h="521" w="513">
                  <a:moveTo>
                    <a:pt x="513" y="256"/>
                  </a:moveTo>
                  <a:cubicBezTo>
                    <a:pt x="513" y="405"/>
                    <a:pt x="397" y="521"/>
                    <a:pt x="257" y="521"/>
                  </a:cubicBezTo>
                  <a:cubicBezTo>
                    <a:pt x="116" y="521"/>
                    <a:pt x="1" y="405"/>
                    <a:pt x="1" y="256"/>
                  </a:cubicBezTo>
                  <a:cubicBezTo>
                    <a:pt x="1" y="116"/>
                    <a:pt x="116" y="1"/>
                    <a:pt x="257" y="1"/>
                  </a:cubicBezTo>
                  <a:cubicBezTo>
                    <a:pt x="397" y="1"/>
                    <a:pt x="513" y="116"/>
                    <a:pt x="513" y="2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9"/>
            <p:cNvSpPr/>
            <p:nvPr/>
          </p:nvSpPr>
          <p:spPr>
            <a:xfrm>
              <a:off x="10256663" y="3842573"/>
              <a:ext cx="188352" cy="636077"/>
            </a:xfrm>
            <a:custGeom>
              <a:rect b="b" l="l" r="r" t="t"/>
              <a:pathLst>
                <a:path extrusionOk="0" h="3681" w="1090">
                  <a:moveTo>
                    <a:pt x="1" y="0"/>
                  </a:moveTo>
                  <a:lnTo>
                    <a:pt x="1090" y="0"/>
                  </a:lnTo>
                  <a:lnTo>
                    <a:pt x="1090" y="3681"/>
                  </a:lnTo>
                  <a:lnTo>
                    <a:pt x="1" y="3681"/>
                  </a:ln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p:nvPr/>
          </p:nvSpPr>
          <p:spPr>
            <a:xfrm>
              <a:off x="10286557" y="3913940"/>
              <a:ext cx="131501" cy="332294"/>
            </a:xfrm>
            <a:custGeom>
              <a:rect b="b" l="l" r="r" t="t"/>
              <a:pathLst>
                <a:path extrusionOk="0" h="1923" w="761">
                  <a:moveTo>
                    <a:pt x="1" y="0"/>
                  </a:moveTo>
                  <a:lnTo>
                    <a:pt x="1" y="1923"/>
                  </a:lnTo>
                  <a:lnTo>
                    <a:pt x="760" y="1923"/>
                  </a:lnTo>
                  <a:lnTo>
                    <a:pt x="7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10305220" y="4314492"/>
              <a:ext cx="89856" cy="90029"/>
            </a:xfrm>
            <a:custGeom>
              <a:rect b="b" l="l" r="r" t="t"/>
              <a:pathLst>
                <a:path extrusionOk="0" h="521" w="520">
                  <a:moveTo>
                    <a:pt x="520" y="256"/>
                  </a:moveTo>
                  <a:cubicBezTo>
                    <a:pt x="520" y="405"/>
                    <a:pt x="404" y="521"/>
                    <a:pt x="264" y="521"/>
                  </a:cubicBezTo>
                  <a:cubicBezTo>
                    <a:pt x="116" y="521"/>
                    <a:pt x="0" y="405"/>
                    <a:pt x="0" y="256"/>
                  </a:cubicBezTo>
                  <a:cubicBezTo>
                    <a:pt x="0" y="116"/>
                    <a:pt x="116" y="1"/>
                    <a:pt x="264" y="1"/>
                  </a:cubicBezTo>
                  <a:cubicBezTo>
                    <a:pt x="404" y="1"/>
                    <a:pt x="520" y="116"/>
                    <a:pt x="520" y="2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49"/>
          <p:cNvSpPr/>
          <p:nvPr/>
        </p:nvSpPr>
        <p:spPr>
          <a:xfrm flipH="1">
            <a:off x="-22227" y="4597475"/>
            <a:ext cx="9153600" cy="546300"/>
          </a:xfrm>
          <a:prstGeom prst="rect">
            <a:avLst/>
          </a:prstGeom>
          <a:gradFill>
            <a:gsLst>
              <a:gs pos="0">
                <a:schemeClr val="accent1"/>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p:nvPr/>
        </p:nvSpPr>
        <p:spPr>
          <a:xfrm flipH="1" rot="10800000">
            <a:off x="6757152" y="0"/>
            <a:ext cx="2650881" cy="2269876"/>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flipH="1">
            <a:off x="-81775"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5486100" y="1496400"/>
            <a:ext cx="2937900" cy="7557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7"/>
          <p:cNvSpPr/>
          <p:nvPr/>
        </p:nvSpPr>
        <p:spPr>
          <a:xfrm flipH="1">
            <a:off x="-74873"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 type="subTitle"/>
          </p:nvPr>
        </p:nvSpPr>
        <p:spPr>
          <a:xfrm>
            <a:off x="5486100" y="2330400"/>
            <a:ext cx="2937900" cy="131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100"/>
              <a:buNone/>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p:nvPr/>
        </p:nvSpPr>
        <p:spPr>
          <a:xfrm flipH="1">
            <a:off x="-81775" y="0"/>
            <a:ext cx="6007006" cy="514363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flipH="1" rot="-308951">
            <a:off x="366146" y="869650"/>
            <a:ext cx="3664166" cy="251039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type="title"/>
          </p:nvPr>
        </p:nvSpPr>
        <p:spPr>
          <a:xfrm>
            <a:off x="4572000" y="1092825"/>
            <a:ext cx="3852000" cy="20319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txBox="1"/>
          <p:nvPr>
            <p:ph idx="1" type="subTitle"/>
          </p:nvPr>
        </p:nvSpPr>
        <p:spPr>
          <a:xfrm>
            <a:off x="4970550" y="3124575"/>
            <a:ext cx="3453300" cy="66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title"/>
          </p:nvPr>
        </p:nvSpPr>
        <p:spPr>
          <a:xfrm flipH="1">
            <a:off x="3103052" y="1776900"/>
            <a:ext cx="2937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 name="Google Shape;54;p9"/>
          <p:cNvSpPr txBox="1"/>
          <p:nvPr>
            <p:ph idx="1" type="subTitle"/>
          </p:nvPr>
        </p:nvSpPr>
        <p:spPr>
          <a:xfrm flipH="1">
            <a:off x="1809925" y="2532600"/>
            <a:ext cx="55242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 name="Google Shape;55;p9"/>
          <p:cNvSpPr/>
          <p:nvPr/>
        </p:nvSpPr>
        <p:spPr>
          <a:xfrm flipH="1" rot="10800000">
            <a:off x="5061097" y="-113"/>
            <a:ext cx="4119383" cy="3527313"/>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flipH="1">
            <a:off x="-79428" y="2445900"/>
            <a:ext cx="3182478" cy="2725068"/>
          </a:xfrm>
          <a:custGeom>
            <a:rect b="b" l="l" r="r" t="t"/>
            <a:pathLst>
              <a:path extrusionOk="0" h="135172" w="157861">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p:nvPr/>
        </p:nvSpPr>
        <p:spPr>
          <a:xfrm flipH="1">
            <a:off x="3454250" y="1176626"/>
            <a:ext cx="7340216" cy="4171360"/>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type="title"/>
          </p:nvPr>
        </p:nvSpPr>
        <p:spPr>
          <a:xfrm>
            <a:off x="3788400" y="1113900"/>
            <a:ext cx="4635600" cy="2915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4900"/>
            </a:lvl1pPr>
            <a:lvl2pPr lvl="1" rtl="0" algn="r">
              <a:spcBef>
                <a:spcPts val="0"/>
              </a:spcBef>
              <a:spcAft>
                <a:spcPts val="0"/>
              </a:spcAft>
              <a:buNone/>
              <a:defRPr sz="4900"/>
            </a:lvl2pPr>
            <a:lvl3pPr lvl="2" rtl="0" algn="r">
              <a:spcBef>
                <a:spcPts val="0"/>
              </a:spcBef>
              <a:spcAft>
                <a:spcPts val="0"/>
              </a:spcAft>
              <a:buNone/>
              <a:defRPr sz="4900"/>
            </a:lvl3pPr>
            <a:lvl4pPr lvl="3" rtl="0" algn="r">
              <a:spcBef>
                <a:spcPts val="0"/>
              </a:spcBef>
              <a:spcAft>
                <a:spcPts val="0"/>
              </a:spcAft>
              <a:buNone/>
              <a:defRPr sz="4900"/>
            </a:lvl4pPr>
            <a:lvl5pPr lvl="4" rtl="0" algn="r">
              <a:spcBef>
                <a:spcPts val="0"/>
              </a:spcBef>
              <a:spcAft>
                <a:spcPts val="0"/>
              </a:spcAft>
              <a:buNone/>
              <a:defRPr sz="4900"/>
            </a:lvl5pPr>
            <a:lvl6pPr lvl="5" rtl="0" algn="r">
              <a:spcBef>
                <a:spcPts val="0"/>
              </a:spcBef>
              <a:spcAft>
                <a:spcPts val="0"/>
              </a:spcAft>
              <a:buNone/>
              <a:defRPr sz="4900"/>
            </a:lvl6pPr>
            <a:lvl7pPr lvl="6" rtl="0" algn="r">
              <a:spcBef>
                <a:spcPts val="0"/>
              </a:spcBef>
              <a:spcAft>
                <a:spcPts val="0"/>
              </a:spcAft>
              <a:buNone/>
              <a:defRPr sz="4900"/>
            </a:lvl7pPr>
            <a:lvl8pPr lvl="7" rtl="0" algn="r">
              <a:spcBef>
                <a:spcPts val="0"/>
              </a:spcBef>
              <a:spcAft>
                <a:spcPts val="0"/>
              </a:spcAft>
              <a:buNone/>
              <a:defRPr sz="4900"/>
            </a:lvl8pPr>
            <a:lvl9pPr lvl="8" rtl="0" algn="r">
              <a:spcBef>
                <a:spcPts val="0"/>
              </a:spcBef>
              <a:spcAft>
                <a:spcPts val="0"/>
              </a:spcAft>
              <a:buNone/>
              <a:defRPr sz="4900"/>
            </a:lvl9pPr>
          </a:lstStyle>
          <a:p/>
        </p:txBody>
      </p:sp>
      <p:sp>
        <p:nvSpPr>
          <p:cNvPr id="61" name="Google Shape;6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verpass Black"/>
              <a:buNone/>
              <a:defRPr sz="3000">
                <a:solidFill>
                  <a:schemeClr val="dk1"/>
                </a:solidFill>
                <a:latin typeface="Overpass Black"/>
                <a:ea typeface="Overpass Black"/>
                <a:cs typeface="Overpass Black"/>
                <a:sym typeface="Overpass Black"/>
              </a:defRPr>
            </a:lvl1pPr>
            <a:lvl2pPr lvl="1">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2pPr>
            <a:lvl3pPr lvl="2">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3pPr>
            <a:lvl4pPr lvl="3">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4pPr>
            <a:lvl5pPr lvl="4">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5pPr>
            <a:lvl6pPr lvl="5">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6pPr>
            <a:lvl7pPr lvl="6">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7pPr>
            <a:lvl8pPr lvl="7">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8pPr>
            <a:lvl9pPr lvl="8">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720000" y="1772050"/>
            <a:ext cx="7704000" cy="27969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30200" lvl="1" marL="9144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2pPr>
            <a:lvl3pPr indent="-330200" lvl="2" marL="13716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3pPr>
            <a:lvl4pPr indent="-330200" lvl="3" marL="18288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4pPr>
            <a:lvl5pPr indent="-330200" lvl="4" marL="22860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5pPr>
            <a:lvl6pPr indent="-330200" lvl="5" marL="2743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6pPr>
            <a:lvl7pPr indent="-330200" lvl="6" marL="32004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7pPr>
            <a:lvl8pPr indent="-330200" lvl="7" marL="36576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8pPr>
            <a:lvl9pPr indent="-330200" lvl="8" marL="4114800">
              <a:lnSpc>
                <a:spcPct val="115000"/>
              </a:lnSpc>
              <a:spcBef>
                <a:spcPts val="1600"/>
              </a:spcBef>
              <a:spcAft>
                <a:spcPts val="160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Source Sans Pro"/>
                <a:ea typeface="Source Sans Pro"/>
                <a:cs typeface="Source Sans Pro"/>
                <a:sym typeface="Source Sans Pro"/>
              </a:defRPr>
            </a:lvl1pPr>
            <a:lvl2pPr lvl="1" algn="r">
              <a:buNone/>
              <a:defRPr sz="1300">
                <a:solidFill>
                  <a:schemeClr val="dk2"/>
                </a:solidFill>
                <a:latin typeface="Source Sans Pro"/>
                <a:ea typeface="Source Sans Pro"/>
                <a:cs typeface="Source Sans Pro"/>
                <a:sym typeface="Source Sans Pro"/>
              </a:defRPr>
            </a:lvl2pPr>
            <a:lvl3pPr lvl="2" algn="r">
              <a:buNone/>
              <a:defRPr sz="1300">
                <a:solidFill>
                  <a:schemeClr val="dk2"/>
                </a:solidFill>
                <a:latin typeface="Source Sans Pro"/>
                <a:ea typeface="Source Sans Pro"/>
                <a:cs typeface="Source Sans Pro"/>
                <a:sym typeface="Source Sans Pro"/>
              </a:defRPr>
            </a:lvl3pPr>
            <a:lvl4pPr lvl="3" algn="r">
              <a:buNone/>
              <a:defRPr sz="1300">
                <a:solidFill>
                  <a:schemeClr val="dk2"/>
                </a:solidFill>
                <a:latin typeface="Source Sans Pro"/>
                <a:ea typeface="Source Sans Pro"/>
                <a:cs typeface="Source Sans Pro"/>
                <a:sym typeface="Source Sans Pro"/>
              </a:defRPr>
            </a:lvl4pPr>
            <a:lvl5pPr lvl="4" algn="r">
              <a:buNone/>
              <a:defRPr sz="1300">
                <a:solidFill>
                  <a:schemeClr val="dk2"/>
                </a:solidFill>
                <a:latin typeface="Source Sans Pro"/>
                <a:ea typeface="Source Sans Pro"/>
                <a:cs typeface="Source Sans Pro"/>
                <a:sym typeface="Source Sans Pro"/>
              </a:defRPr>
            </a:lvl5pPr>
            <a:lvl6pPr lvl="5" algn="r">
              <a:buNone/>
              <a:defRPr sz="1300">
                <a:solidFill>
                  <a:schemeClr val="dk2"/>
                </a:solidFill>
                <a:latin typeface="Source Sans Pro"/>
                <a:ea typeface="Source Sans Pro"/>
                <a:cs typeface="Source Sans Pro"/>
                <a:sym typeface="Source Sans Pro"/>
              </a:defRPr>
            </a:lvl6pPr>
            <a:lvl7pPr lvl="6" algn="r">
              <a:buNone/>
              <a:defRPr sz="1300">
                <a:solidFill>
                  <a:schemeClr val="dk2"/>
                </a:solidFill>
                <a:latin typeface="Source Sans Pro"/>
                <a:ea typeface="Source Sans Pro"/>
                <a:cs typeface="Source Sans Pro"/>
                <a:sym typeface="Source Sans Pro"/>
              </a:defRPr>
            </a:lvl7pPr>
            <a:lvl8pPr lvl="7" algn="r">
              <a:buNone/>
              <a:defRPr sz="1300">
                <a:solidFill>
                  <a:schemeClr val="dk2"/>
                </a:solidFill>
                <a:latin typeface="Source Sans Pro"/>
                <a:ea typeface="Source Sans Pro"/>
                <a:cs typeface="Source Sans Pro"/>
                <a:sym typeface="Source Sans Pro"/>
              </a:defRPr>
            </a:lvl8pPr>
            <a:lvl9pPr lvl="8" algn="r">
              <a:buNone/>
              <a:defRPr sz="1300">
                <a:solidFill>
                  <a:schemeClr val="dk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hyperlink" Target="https://arxiv.org/abs/2212.1218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22.jpg"/><Relationship Id="rId6" Type="http://schemas.openxmlformats.org/officeDocument/2006/relationships/image" Target="../media/image49.png"/><Relationship Id="rId7" Type="http://schemas.openxmlformats.org/officeDocument/2006/relationships/image" Target="../media/image19.jpg"/><Relationship Id="rId8"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hyperlink" Target="https://www.placer.ca.gov/BizGrants" TargetMode="External"/><Relationship Id="rId4" Type="http://schemas.openxmlformats.org/officeDocument/2006/relationships/hyperlink" Target="https://www.daviscountyutah.gov/ced/economic-development/business-development/incentives-resources" TargetMode="External"/><Relationship Id="rId9" Type="http://schemas.openxmlformats.org/officeDocument/2006/relationships/hyperlink" Target="https://www.fauquiercounty.gov/government/departments-a-g/economic-development/programs-information" TargetMode="External"/><Relationship Id="rId5" Type="http://schemas.openxmlformats.org/officeDocument/2006/relationships/hyperlink" Target="https://www.marinsbdc.org/microbizgrants/" TargetMode="External"/><Relationship Id="rId6" Type="http://schemas.openxmlformats.org/officeDocument/2006/relationships/hyperlink" Target="https://northwestsbdc.org/free-business-consulting-aspen-basalt-snowmass-co/" TargetMode="External"/><Relationship Id="rId7" Type="http://schemas.openxmlformats.org/officeDocument/2006/relationships/hyperlink" Target="https://region10.net/businesses-resources/sbdc-consulting/" TargetMode="External"/><Relationship Id="rId8" Type="http://schemas.openxmlformats.org/officeDocument/2006/relationships/hyperlink" Target="https://www.douglascountyks.org/depts/administration/entrepreneurship" TargetMode="External"/><Relationship Id="rId10" Type="http://schemas.openxmlformats.org/officeDocument/2006/relationships/hyperlink" Target="https://wisconsinsbdc.org/centers/oshkos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ctrTitle"/>
          </p:nvPr>
        </p:nvSpPr>
        <p:spPr>
          <a:xfrm>
            <a:off x="259550" y="1037375"/>
            <a:ext cx="4849200" cy="18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latin typeface="Overpass"/>
                <a:ea typeface="Overpass"/>
                <a:cs typeface="Overpass"/>
                <a:sym typeface="Overpass"/>
              </a:rPr>
              <a:t>DECIPHERING</a:t>
            </a:r>
            <a:r>
              <a:rPr lang="en" sz="4200">
                <a:latin typeface="Overpass"/>
                <a:ea typeface="Overpass"/>
                <a:cs typeface="Overpass"/>
                <a:sym typeface="Overpass"/>
              </a:rPr>
              <a:t> </a:t>
            </a:r>
            <a:r>
              <a:rPr lang="en" sz="4200">
                <a:solidFill>
                  <a:schemeClr val="accent1"/>
                </a:solidFill>
                <a:latin typeface="Overpass SemiBold"/>
                <a:ea typeface="Overpass SemiBold"/>
                <a:cs typeface="Overpass SemiBold"/>
                <a:sym typeface="Overpass SemiBold"/>
              </a:rPr>
              <a:t>MICROBUSINESS</a:t>
            </a:r>
            <a:r>
              <a:rPr lang="en" sz="4200">
                <a:solidFill>
                  <a:schemeClr val="accent1"/>
                </a:solidFill>
                <a:latin typeface="Overpass SemiBold"/>
                <a:ea typeface="Overpass SemiBold"/>
                <a:cs typeface="Overpass SemiBold"/>
                <a:sym typeface="Overpass SemiBold"/>
              </a:rPr>
              <a:t> DENSITY GROWTH</a:t>
            </a:r>
            <a:endParaRPr sz="4200">
              <a:solidFill>
                <a:schemeClr val="accent1"/>
              </a:solidFill>
              <a:latin typeface="Overpass SemiBold"/>
              <a:ea typeface="Overpass SemiBold"/>
              <a:cs typeface="Overpass SemiBold"/>
              <a:sym typeface="Overpass SemiBold"/>
            </a:endParaRPr>
          </a:p>
        </p:txBody>
      </p:sp>
      <p:sp>
        <p:nvSpPr>
          <p:cNvPr id="405" name="Google Shape;405;p50"/>
          <p:cNvSpPr txBox="1"/>
          <p:nvPr>
            <p:ph idx="1" type="subTitle"/>
          </p:nvPr>
        </p:nvSpPr>
        <p:spPr>
          <a:xfrm>
            <a:off x="379925" y="3248150"/>
            <a:ext cx="3232500" cy="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Platforms</a:t>
            </a:r>
            <a:endParaRPr/>
          </a:p>
          <a:p>
            <a:pPr indent="0" lvl="0" marL="0" rtl="0" algn="l">
              <a:spcBef>
                <a:spcPts val="0"/>
              </a:spcBef>
              <a:spcAft>
                <a:spcPts val="0"/>
              </a:spcAft>
              <a:buNone/>
            </a:pPr>
            <a:r>
              <a:rPr lang="en"/>
              <a:t>Group 5</a:t>
            </a:r>
            <a:endParaRPr/>
          </a:p>
          <a:p>
            <a:pPr indent="0" lvl="0" marL="0" rtl="0" algn="l">
              <a:spcBef>
                <a:spcPts val="0"/>
              </a:spcBef>
              <a:spcAft>
                <a:spcPts val="0"/>
              </a:spcAft>
              <a:buNone/>
            </a:pPr>
            <a:r>
              <a:rPr lang="en"/>
              <a:t>Mar 6, 2023</a:t>
            </a:r>
            <a:endParaRPr/>
          </a:p>
        </p:txBody>
      </p:sp>
      <p:grpSp>
        <p:nvGrpSpPr>
          <p:cNvPr id="406" name="Google Shape;406;p50"/>
          <p:cNvGrpSpPr/>
          <p:nvPr/>
        </p:nvGrpSpPr>
        <p:grpSpPr>
          <a:xfrm>
            <a:off x="4621660" y="644449"/>
            <a:ext cx="4224528" cy="4024800"/>
            <a:chOff x="1938100" y="1191125"/>
            <a:chExt cx="3459325" cy="3295775"/>
          </a:xfrm>
        </p:grpSpPr>
        <p:sp>
          <p:nvSpPr>
            <p:cNvPr id="407" name="Google Shape;407;p50"/>
            <p:cNvSpPr/>
            <p:nvPr/>
          </p:nvSpPr>
          <p:spPr>
            <a:xfrm>
              <a:off x="2102275" y="1365300"/>
              <a:ext cx="3295150" cy="2257575"/>
            </a:xfrm>
            <a:custGeom>
              <a:rect b="b" l="l" r="r" t="t"/>
              <a:pathLst>
                <a:path extrusionOk="0" h="90303" w="131806">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p:nvPr/>
          </p:nvSpPr>
          <p:spPr>
            <a:xfrm>
              <a:off x="1938100" y="2560175"/>
              <a:ext cx="3390400" cy="1926725"/>
            </a:xfrm>
            <a:custGeom>
              <a:rect b="b" l="l" r="r" t="t"/>
              <a:pathLst>
                <a:path extrusionOk="0" h="77069" w="135616">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D6D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a:off x="4251400" y="3439250"/>
              <a:ext cx="216825" cy="127225"/>
            </a:xfrm>
            <a:custGeom>
              <a:rect b="b" l="l" r="r" t="t"/>
              <a:pathLst>
                <a:path extrusionOk="0" h="5089" w="8673">
                  <a:moveTo>
                    <a:pt x="8422" y="1229"/>
                  </a:moveTo>
                  <a:cubicBezTo>
                    <a:pt x="8046" y="878"/>
                    <a:pt x="6993" y="1179"/>
                    <a:pt x="4913" y="577"/>
                  </a:cubicBezTo>
                  <a:cubicBezTo>
                    <a:pt x="2858" y="1"/>
                    <a:pt x="703" y="402"/>
                    <a:pt x="352" y="903"/>
                  </a:cubicBezTo>
                  <a:cubicBezTo>
                    <a:pt x="1" y="1404"/>
                    <a:pt x="2657" y="3359"/>
                    <a:pt x="3660" y="3535"/>
                  </a:cubicBezTo>
                  <a:cubicBezTo>
                    <a:pt x="4662" y="3710"/>
                    <a:pt x="5264" y="5089"/>
                    <a:pt x="6617" y="5063"/>
                  </a:cubicBezTo>
                  <a:cubicBezTo>
                    <a:pt x="7971" y="5063"/>
                    <a:pt x="8672" y="3986"/>
                    <a:pt x="8672" y="3986"/>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2911175" y="3953675"/>
              <a:ext cx="278225" cy="119700"/>
            </a:xfrm>
            <a:custGeom>
              <a:rect b="b" l="l" r="r" t="t"/>
              <a:pathLst>
                <a:path extrusionOk="0" h="4788" w="11129">
                  <a:moveTo>
                    <a:pt x="3384" y="0"/>
                  </a:moveTo>
                  <a:cubicBezTo>
                    <a:pt x="3384" y="0"/>
                    <a:pt x="7444" y="928"/>
                    <a:pt x="8722" y="953"/>
                  </a:cubicBezTo>
                  <a:cubicBezTo>
                    <a:pt x="10026" y="978"/>
                    <a:pt x="11128" y="1905"/>
                    <a:pt x="10326" y="2782"/>
                  </a:cubicBezTo>
                  <a:cubicBezTo>
                    <a:pt x="9524" y="3660"/>
                    <a:pt x="8021" y="4361"/>
                    <a:pt x="6191" y="4487"/>
                  </a:cubicBezTo>
                  <a:cubicBezTo>
                    <a:pt x="4361" y="4612"/>
                    <a:pt x="1805" y="4787"/>
                    <a:pt x="752" y="4637"/>
                  </a:cubicBezTo>
                  <a:cubicBezTo>
                    <a:pt x="76" y="3434"/>
                    <a:pt x="0" y="953"/>
                    <a:pt x="0" y="95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3995775" y="3594025"/>
              <a:ext cx="278200" cy="119700"/>
            </a:xfrm>
            <a:custGeom>
              <a:rect b="b" l="l" r="r" t="t"/>
              <a:pathLst>
                <a:path extrusionOk="0" h="4788" w="11128">
                  <a:moveTo>
                    <a:pt x="7745" y="0"/>
                  </a:moveTo>
                  <a:cubicBezTo>
                    <a:pt x="7745" y="0"/>
                    <a:pt x="3709" y="928"/>
                    <a:pt x="2406" y="953"/>
                  </a:cubicBezTo>
                  <a:cubicBezTo>
                    <a:pt x="1103" y="978"/>
                    <a:pt x="0" y="1880"/>
                    <a:pt x="827" y="2757"/>
                  </a:cubicBezTo>
                  <a:cubicBezTo>
                    <a:pt x="1629" y="3659"/>
                    <a:pt x="3133" y="4361"/>
                    <a:pt x="4937" y="4487"/>
                  </a:cubicBezTo>
                  <a:cubicBezTo>
                    <a:pt x="6767" y="4587"/>
                    <a:pt x="9349" y="4787"/>
                    <a:pt x="10401" y="4637"/>
                  </a:cubicBezTo>
                  <a:cubicBezTo>
                    <a:pt x="11078" y="3434"/>
                    <a:pt x="11128" y="953"/>
                    <a:pt x="11128" y="95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2710050" y="3847775"/>
              <a:ext cx="216800" cy="127225"/>
            </a:xfrm>
            <a:custGeom>
              <a:rect b="b" l="l" r="r" t="t"/>
              <a:pathLst>
                <a:path extrusionOk="0" h="5089" w="8672">
                  <a:moveTo>
                    <a:pt x="251" y="1229"/>
                  </a:moveTo>
                  <a:cubicBezTo>
                    <a:pt x="627" y="878"/>
                    <a:pt x="1679" y="1179"/>
                    <a:pt x="3735" y="602"/>
                  </a:cubicBezTo>
                  <a:cubicBezTo>
                    <a:pt x="5815" y="1"/>
                    <a:pt x="7945" y="402"/>
                    <a:pt x="8321" y="903"/>
                  </a:cubicBezTo>
                  <a:cubicBezTo>
                    <a:pt x="8672" y="1429"/>
                    <a:pt x="6015" y="3359"/>
                    <a:pt x="5013" y="3535"/>
                  </a:cubicBezTo>
                  <a:cubicBezTo>
                    <a:pt x="3985" y="3735"/>
                    <a:pt x="3409" y="5088"/>
                    <a:pt x="2055" y="5088"/>
                  </a:cubicBezTo>
                  <a:cubicBezTo>
                    <a:pt x="677" y="5088"/>
                    <a:pt x="0" y="4011"/>
                    <a:pt x="0" y="401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2216925" y="3875975"/>
              <a:ext cx="480625" cy="278225"/>
            </a:xfrm>
            <a:custGeom>
              <a:rect b="b" l="l" r="r" t="t"/>
              <a:pathLst>
                <a:path extrusionOk="0" h="11129" w="19225">
                  <a:moveTo>
                    <a:pt x="19224" y="7720"/>
                  </a:moveTo>
                  <a:cubicBezTo>
                    <a:pt x="19224" y="7820"/>
                    <a:pt x="19174" y="7945"/>
                    <a:pt x="19074" y="8046"/>
                  </a:cubicBezTo>
                  <a:cubicBezTo>
                    <a:pt x="18948" y="8196"/>
                    <a:pt x="18748" y="8296"/>
                    <a:pt x="18497" y="8372"/>
                  </a:cubicBezTo>
                  <a:cubicBezTo>
                    <a:pt x="18171" y="8472"/>
                    <a:pt x="17770" y="8497"/>
                    <a:pt x="17394" y="8397"/>
                  </a:cubicBezTo>
                  <a:lnTo>
                    <a:pt x="12808" y="7169"/>
                  </a:lnTo>
                  <a:cubicBezTo>
                    <a:pt x="12056" y="6968"/>
                    <a:pt x="11179" y="7244"/>
                    <a:pt x="11028" y="7720"/>
                  </a:cubicBezTo>
                  <a:lnTo>
                    <a:pt x="10026" y="10527"/>
                  </a:lnTo>
                  <a:cubicBezTo>
                    <a:pt x="9901" y="10878"/>
                    <a:pt x="9374" y="11128"/>
                    <a:pt x="8773" y="11128"/>
                  </a:cubicBezTo>
                  <a:cubicBezTo>
                    <a:pt x="8698" y="11128"/>
                    <a:pt x="8622" y="11128"/>
                    <a:pt x="8572" y="11128"/>
                  </a:cubicBezTo>
                  <a:cubicBezTo>
                    <a:pt x="8171" y="11078"/>
                    <a:pt x="7820" y="10953"/>
                    <a:pt x="7645" y="10753"/>
                  </a:cubicBezTo>
                  <a:cubicBezTo>
                    <a:pt x="7545" y="10652"/>
                    <a:pt x="7495" y="10552"/>
                    <a:pt x="7470" y="10452"/>
                  </a:cubicBezTo>
                  <a:lnTo>
                    <a:pt x="7470" y="10427"/>
                  </a:lnTo>
                  <a:cubicBezTo>
                    <a:pt x="7470" y="10377"/>
                    <a:pt x="7470" y="10352"/>
                    <a:pt x="7470" y="10301"/>
                  </a:cubicBezTo>
                  <a:lnTo>
                    <a:pt x="7846" y="8296"/>
                  </a:lnTo>
                  <a:lnTo>
                    <a:pt x="8021" y="7419"/>
                  </a:lnTo>
                  <a:cubicBezTo>
                    <a:pt x="8121" y="6943"/>
                    <a:pt x="7419" y="6542"/>
                    <a:pt x="6592" y="6592"/>
                  </a:cubicBezTo>
                  <a:lnTo>
                    <a:pt x="1555" y="6918"/>
                  </a:lnTo>
                  <a:cubicBezTo>
                    <a:pt x="1505" y="6918"/>
                    <a:pt x="1454" y="6918"/>
                    <a:pt x="1404" y="6918"/>
                  </a:cubicBezTo>
                  <a:cubicBezTo>
                    <a:pt x="1179" y="6918"/>
                    <a:pt x="978" y="6893"/>
                    <a:pt x="803" y="6818"/>
                  </a:cubicBezTo>
                  <a:cubicBezTo>
                    <a:pt x="452" y="6717"/>
                    <a:pt x="176" y="6517"/>
                    <a:pt x="126" y="6291"/>
                  </a:cubicBezTo>
                  <a:cubicBezTo>
                    <a:pt x="1" y="5890"/>
                    <a:pt x="452" y="5514"/>
                    <a:pt x="1129" y="5439"/>
                  </a:cubicBezTo>
                  <a:lnTo>
                    <a:pt x="6066" y="4863"/>
                  </a:lnTo>
                  <a:cubicBezTo>
                    <a:pt x="6292" y="4838"/>
                    <a:pt x="6467" y="4788"/>
                    <a:pt x="6617" y="4712"/>
                  </a:cubicBezTo>
                  <a:cubicBezTo>
                    <a:pt x="7069" y="4487"/>
                    <a:pt x="7244" y="4136"/>
                    <a:pt x="6993" y="3810"/>
                  </a:cubicBezTo>
                  <a:lnTo>
                    <a:pt x="5239" y="1605"/>
                  </a:lnTo>
                  <a:lnTo>
                    <a:pt x="4888" y="1153"/>
                  </a:lnTo>
                  <a:cubicBezTo>
                    <a:pt x="4813" y="1078"/>
                    <a:pt x="4788" y="1003"/>
                    <a:pt x="4763" y="903"/>
                  </a:cubicBezTo>
                  <a:cubicBezTo>
                    <a:pt x="4763" y="903"/>
                    <a:pt x="4763" y="878"/>
                    <a:pt x="4763" y="853"/>
                  </a:cubicBezTo>
                  <a:cubicBezTo>
                    <a:pt x="4763" y="577"/>
                    <a:pt x="5013" y="326"/>
                    <a:pt x="5465" y="201"/>
                  </a:cubicBezTo>
                  <a:cubicBezTo>
                    <a:pt x="6091" y="1"/>
                    <a:pt x="6843" y="151"/>
                    <a:pt x="7194" y="502"/>
                  </a:cubicBezTo>
                  <a:lnTo>
                    <a:pt x="9675" y="3033"/>
                  </a:lnTo>
                  <a:cubicBezTo>
                    <a:pt x="10101" y="3434"/>
                    <a:pt x="11079" y="3534"/>
                    <a:pt x="11680" y="3209"/>
                  </a:cubicBezTo>
                  <a:lnTo>
                    <a:pt x="15389" y="1254"/>
                  </a:lnTo>
                  <a:cubicBezTo>
                    <a:pt x="15640" y="1128"/>
                    <a:pt x="15941" y="1053"/>
                    <a:pt x="16267" y="1053"/>
                  </a:cubicBezTo>
                  <a:cubicBezTo>
                    <a:pt x="16592" y="1053"/>
                    <a:pt x="16918" y="1128"/>
                    <a:pt x="17194" y="1279"/>
                  </a:cubicBezTo>
                  <a:cubicBezTo>
                    <a:pt x="17445" y="1429"/>
                    <a:pt x="17595" y="1655"/>
                    <a:pt x="17570" y="1855"/>
                  </a:cubicBezTo>
                  <a:cubicBezTo>
                    <a:pt x="17545" y="2006"/>
                    <a:pt x="17445" y="2181"/>
                    <a:pt x="17219" y="2306"/>
                  </a:cubicBezTo>
                  <a:lnTo>
                    <a:pt x="16943" y="2507"/>
                  </a:lnTo>
                  <a:lnTo>
                    <a:pt x="13836" y="4462"/>
                  </a:lnTo>
                  <a:cubicBezTo>
                    <a:pt x="13284" y="4813"/>
                    <a:pt x="13435" y="5364"/>
                    <a:pt x="14136" y="5590"/>
                  </a:cubicBezTo>
                  <a:cubicBezTo>
                    <a:pt x="14136" y="5615"/>
                    <a:pt x="14161" y="5615"/>
                    <a:pt x="14161" y="5615"/>
                  </a:cubicBezTo>
                  <a:lnTo>
                    <a:pt x="18547" y="7068"/>
                  </a:lnTo>
                  <a:cubicBezTo>
                    <a:pt x="18973" y="7194"/>
                    <a:pt x="19224" y="7444"/>
                    <a:pt x="19224" y="772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a:off x="2335975" y="3898525"/>
              <a:ext cx="62050" cy="95275"/>
            </a:xfrm>
            <a:custGeom>
              <a:rect b="b" l="l" r="r" t="t"/>
              <a:pathLst>
                <a:path extrusionOk="0" h="3811" w="2482">
                  <a:moveTo>
                    <a:pt x="1855" y="3810"/>
                  </a:moveTo>
                  <a:lnTo>
                    <a:pt x="126" y="1605"/>
                  </a:lnTo>
                  <a:cubicBezTo>
                    <a:pt x="51" y="1505"/>
                    <a:pt x="1" y="1429"/>
                    <a:pt x="1" y="1329"/>
                  </a:cubicBezTo>
                  <a:lnTo>
                    <a:pt x="1" y="1"/>
                  </a:lnTo>
                  <a:cubicBezTo>
                    <a:pt x="26" y="101"/>
                    <a:pt x="51" y="176"/>
                    <a:pt x="126" y="251"/>
                  </a:cubicBezTo>
                  <a:lnTo>
                    <a:pt x="477" y="703"/>
                  </a:lnTo>
                  <a:lnTo>
                    <a:pt x="2231" y="2908"/>
                  </a:lnTo>
                  <a:cubicBezTo>
                    <a:pt x="2482" y="3234"/>
                    <a:pt x="2307" y="3585"/>
                    <a:pt x="1855" y="381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p:nvPr/>
          </p:nvSpPr>
          <p:spPr>
            <a:xfrm>
              <a:off x="2599150" y="3993150"/>
              <a:ext cx="25" cy="2525"/>
            </a:xfrm>
            <a:custGeom>
              <a:rect b="b" l="l" r="r" t="t"/>
              <a:pathLst>
                <a:path extrusionOk="0" h="101" w="1">
                  <a:moveTo>
                    <a:pt x="0" y="101"/>
                  </a:moveTo>
                  <a:cubicBezTo>
                    <a:pt x="0" y="101"/>
                    <a:pt x="0" y="76"/>
                    <a:pt x="0" y="50"/>
                  </a:cubicBezTo>
                  <a:cubicBezTo>
                    <a:pt x="0" y="25"/>
                    <a:pt x="0" y="0"/>
                    <a:pt x="0"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nvSpPr>
          <p:spPr>
            <a:xfrm>
              <a:off x="2219450" y="4033250"/>
              <a:ext cx="200525" cy="50150"/>
            </a:xfrm>
            <a:custGeom>
              <a:rect b="b" l="l" r="r" t="t"/>
              <a:pathLst>
                <a:path extrusionOk="0" h="2006" w="8021">
                  <a:moveTo>
                    <a:pt x="7920" y="1128"/>
                  </a:moveTo>
                  <a:lnTo>
                    <a:pt x="7745" y="2005"/>
                  </a:lnTo>
                  <a:cubicBezTo>
                    <a:pt x="7494" y="1755"/>
                    <a:pt x="7018" y="1604"/>
                    <a:pt x="6491" y="1629"/>
                  </a:cubicBezTo>
                  <a:lnTo>
                    <a:pt x="1454" y="1955"/>
                  </a:lnTo>
                  <a:cubicBezTo>
                    <a:pt x="1404" y="1955"/>
                    <a:pt x="1353" y="1955"/>
                    <a:pt x="1303" y="1955"/>
                  </a:cubicBezTo>
                  <a:cubicBezTo>
                    <a:pt x="677" y="1955"/>
                    <a:pt x="125" y="1680"/>
                    <a:pt x="0" y="1329"/>
                  </a:cubicBezTo>
                  <a:lnTo>
                    <a:pt x="0" y="0"/>
                  </a:lnTo>
                  <a:cubicBezTo>
                    <a:pt x="75" y="226"/>
                    <a:pt x="351" y="426"/>
                    <a:pt x="702" y="527"/>
                  </a:cubicBezTo>
                  <a:cubicBezTo>
                    <a:pt x="877" y="602"/>
                    <a:pt x="1078" y="627"/>
                    <a:pt x="1303" y="627"/>
                  </a:cubicBezTo>
                  <a:cubicBezTo>
                    <a:pt x="1353" y="627"/>
                    <a:pt x="1404" y="627"/>
                    <a:pt x="1454" y="627"/>
                  </a:cubicBezTo>
                  <a:lnTo>
                    <a:pt x="6491" y="301"/>
                  </a:lnTo>
                  <a:cubicBezTo>
                    <a:pt x="7318" y="251"/>
                    <a:pt x="8020" y="652"/>
                    <a:pt x="7920" y="112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p:nvPr/>
          </p:nvSpPr>
          <p:spPr>
            <a:xfrm>
              <a:off x="2482600" y="4124100"/>
              <a:ext cx="650" cy="6300"/>
            </a:xfrm>
            <a:custGeom>
              <a:rect b="b" l="l" r="r" t="t"/>
              <a:pathLst>
                <a:path extrusionOk="0" h="252" w="26">
                  <a:moveTo>
                    <a:pt x="26" y="0"/>
                  </a:moveTo>
                  <a:lnTo>
                    <a:pt x="26" y="251"/>
                  </a:lnTo>
                  <a:cubicBezTo>
                    <a:pt x="0" y="176"/>
                    <a:pt x="0" y="76"/>
                    <a:pt x="26"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2403650" y="4050175"/>
              <a:ext cx="293900" cy="137225"/>
            </a:xfrm>
            <a:custGeom>
              <a:rect b="b" l="l" r="r" t="t"/>
              <a:pathLst>
                <a:path extrusionOk="0" h="5489" w="11756">
                  <a:moveTo>
                    <a:pt x="11755" y="752"/>
                  </a:moveTo>
                  <a:lnTo>
                    <a:pt x="11755" y="2080"/>
                  </a:lnTo>
                  <a:cubicBezTo>
                    <a:pt x="11755" y="2206"/>
                    <a:pt x="11705" y="2306"/>
                    <a:pt x="11605" y="2406"/>
                  </a:cubicBezTo>
                  <a:cubicBezTo>
                    <a:pt x="11304" y="2757"/>
                    <a:pt x="10552" y="2907"/>
                    <a:pt x="9925" y="2757"/>
                  </a:cubicBezTo>
                  <a:lnTo>
                    <a:pt x="5339" y="1554"/>
                  </a:lnTo>
                  <a:cubicBezTo>
                    <a:pt x="4587" y="1353"/>
                    <a:pt x="3710" y="1604"/>
                    <a:pt x="3559" y="2080"/>
                  </a:cubicBezTo>
                  <a:lnTo>
                    <a:pt x="2557" y="4887"/>
                  </a:lnTo>
                  <a:cubicBezTo>
                    <a:pt x="2432" y="5238"/>
                    <a:pt x="1905" y="5489"/>
                    <a:pt x="1304" y="5489"/>
                  </a:cubicBezTo>
                  <a:cubicBezTo>
                    <a:pt x="1229" y="5489"/>
                    <a:pt x="1153" y="5489"/>
                    <a:pt x="1103" y="5489"/>
                  </a:cubicBezTo>
                  <a:cubicBezTo>
                    <a:pt x="502" y="5414"/>
                    <a:pt x="51" y="5138"/>
                    <a:pt x="1" y="4812"/>
                  </a:cubicBezTo>
                  <a:lnTo>
                    <a:pt x="1" y="4662"/>
                  </a:lnTo>
                  <a:lnTo>
                    <a:pt x="1" y="3484"/>
                  </a:lnTo>
                  <a:cubicBezTo>
                    <a:pt x="26" y="3584"/>
                    <a:pt x="76" y="3684"/>
                    <a:pt x="176" y="3785"/>
                  </a:cubicBezTo>
                  <a:cubicBezTo>
                    <a:pt x="351" y="3985"/>
                    <a:pt x="702" y="4110"/>
                    <a:pt x="1103" y="4160"/>
                  </a:cubicBezTo>
                  <a:cubicBezTo>
                    <a:pt x="1153" y="4160"/>
                    <a:pt x="1229" y="4160"/>
                    <a:pt x="1304" y="4160"/>
                  </a:cubicBezTo>
                  <a:cubicBezTo>
                    <a:pt x="1905" y="4160"/>
                    <a:pt x="2432" y="3910"/>
                    <a:pt x="2557" y="3559"/>
                  </a:cubicBezTo>
                  <a:lnTo>
                    <a:pt x="3559" y="752"/>
                  </a:lnTo>
                  <a:cubicBezTo>
                    <a:pt x="3710" y="276"/>
                    <a:pt x="4587" y="0"/>
                    <a:pt x="5339" y="201"/>
                  </a:cubicBezTo>
                  <a:lnTo>
                    <a:pt x="9925" y="1429"/>
                  </a:lnTo>
                  <a:cubicBezTo>
                    <a:pt x="10301" y="1529"/>
                    <a:pt x="10702" y="1504"/>
                    <a:pt x="11028" y="1404"/>
                  </a:cubicBezTo>
                  <a:cubicBezTo>
                    <a:pt x="11279" y="1328"/>
                    <a:pt x="11479" y="1228"/>
                    <a:pt x="11605" y="1078"/>
                  </a:cubicBezTo>
                  <a:cubicBezTo>
                    <a:pt x="11705" y="977"/>
                    <a:pt x="11755" y="852"/>
                    <a:pt x="11755" y="752"/>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2549025" y="3922350"/>
              <a:ext cx="107150" cy="93375"/>
            </a:xfrm>
            <a:custGeom>
              <a:rect b="b" l="l" r="r" t="t"/>
              <a:pathLst>
                <a:path extrusionOk="0" h="3735" w="4286">
                  <a:moveTo>
                    <a:pt x="4286" y="0"/>
                  </a:moveTo>
                  <a:lnTo>
                    <a:pt x="4286" y="1278"/>
                  </a:lnTo>
                  <a:cubicBezTo>
                    <a:pt x="4286" y="1454"/>
                    <a:pt x="4186" y="1654"/>
                    <a:pt x="3935" y="1805"/>
                  </a:cubicBezTo>
                  <a:lnTo>
                    <a:pt x="852" y="3735"/>
                  </a:lnTo>
                  <a:cubicBezTo>
                    <a:pt x="151" y="3509"/>
                    <a:pt x="0" y="2958"/>
                    <a:pt x="552" y="2607"/>
                  </a:cubicBezTo>
                  <a:lnTo>
                    <a:pt x="3659" y="652"/>
                  </a:lnTo>
                  <a:lnTo>
                    <a:pt x="3935" y="451"/>
                  </a:lnTo>
                  <a:cubicBezTo>
                    <a:pt x="4161" y="326"/>
                    <a:pt x="4261" y="151"/>
                    <a:pt x="4286"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2636725" y="4098400"/>
              <a:ext cx="59550" cy="59550"/>
            </a:xfrm>
            <a:custGeom>
              <a:rect b="b" l="l" r="r" t="t"/>
              <a:pathLst>
                <a:path extrusionOk="0" h="2382" w="2382">
                  <a:moveTo>
                    <a:pt x="2332" y="1254"/>
                  </a:moveTo>
                  <a:cubicBezTo>
                    <a:pt x="2307" y="1906"/>
                    <a:pt x="1755" y="2382"/>
                    <a:pt x="1104" y="2332"/>
                  </a:cubicBezTo>
                  <a:cubicBezTo>
                    <a:pt x="477" y="2282"/>
                    <a:pt x="1" y="1730"/>
                    <a:pt x="26" y="1104"/>
                  </a:cubicBezTo>
                  <a:cubicBezTo>
                    <a:pt x="76" y="477"/>
                    <a:pt x="627" y="1"/>
                    <a:pt x="1254" y="51"/>
                  </a:cubicBezTo>
                  <a:cubicBezTo>
                    <a:pt x="1906" y="76"/>
                    <a:pt x="2382" y="627"/>
                    <a:pt x="2332"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2406775" y="4169850"/>
              <a:ext cx="59550" cy="59525"/>
            </a:xfrm>
            <a:custGeom>
              <a:rect b="b" l="l" r="r" t="t"/>
              <a:pathLst>
                <a:path extrusionOk="0" h="2381" w="2382">
                  <a:moveTo>
                    <a:pt x="2332" y="1278"/>
                  </a:moveTo>
                  <a:cubicBezTo>
                    <a:pt x="2307" y="1905"/>
                    <a:pt x="1755" y="2381"/>
                    <a:pt x="1104" y="2331"/>
                  </a:cubicBezTo>
                  <a:cubicBezTo>
                    <a:pt x="477" y="2281"/>
                    <a:pt x="1" y="1754"/>
                    <a:pt x="26" y="1103"/>
                  </a:cubicBezTo>
                  <a:cubicBezTo>
                    <a:pt x="76" y="476"/>
                    <a:pt x="627" y="0"/>
                    <a:pt x="1254" y="50"/>
                  </a:cubicBezTo>
                  <a:cubicBezTo>
                    <a:pt x="1906" y="100"/>
                    <a:pt x="2382" y="627"/>
                    <a:pt x="2332" y="127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2218175" y="4065825"/>
              <a:ext cx="60200" cy="59550"/>
            </a:xfrm>
            <a:custGeom>
              <a:rect b="b" l="l" r="r" t="t"/>
              <a:pathLst>
                <a:path extrusionOk="0" h="2382" w="2408">
                  <a:moveTo>
                    <a:pt x="2357" y="1279"/>
                  </a:moveTo>
                  <a:cubicBezTo>
                    <a:pt x="2307" y="1905"/>
                    <a:pt x="1755" y="2382"/>
                    <a:pt x="1129" y="2331"/>
                  </a:cubicBezTo>
                  <a:cubicBezTo>
                    <a:pt x="477" y="2306"/>
                    <a:pt x="1" y="1755"/>
                    <a:pt x="51" y="1128"/>
                  </a:cubicBezTo>
                  <a:cubicBezTo>
                    <a:pt x="101" y="477"/>
                    <a:pt x="653" y="1"/>
                    <a:pt x="1279" y="51"/>
                  </a:cubicBezTo>
                  <a:cubicBezTo>
                    <a:pt x="1906" y="101"/>
                    <a:pt x="2407" y="652"/>
                    <a:pt x="2357" y="1279"/>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2324075" y="3945525"/>
              <a:ext cx="59550" cy="58925"/>
            </a:xfrm>
            <a:custGeom>
              <a:rect b="b" l="l" r="r" t="t"/>
              <a:pathLst>
                <a:path extrusionOk="0" h="2357" w="2382">
                  <a:moveTo>
                    <a:pt x="2331" y="1254"/>
                  </a:moveTo>
                  <a:cubicBezTo>
                    <a:pt x="2306" y="1880"/>
                    <a:pt x="1755" y="2356"/>
                    <a:pt x="1103" y="2306"/>
                  </a:cubicBezTo>
                  <a:cubicBezTo>
                    <a:pt x="477" y="2281"/>
                    <a:pt x="1" y="1730"/>
                    <a:pt x="26" y="1103"/>
                  </a:cubicBezTo>
                  <a:cubicBezTo>
                    <a:pt x="76" y="477"/>
                    <a:pt x="627" y="1"/>
                    <a:pt x="1254" y="26"/>
                  </a:cubicBezTo>
                  <a:cubicBezTo>
                    <a:pt x="1905" y="76"/>
                    <a:pt x="2382" y="627"/>
                    <a:pt x="2331"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2607275" y="3958050"/>
              <a:ext cx="60175" cy="59550"/>
            </a:xfrm>
            <a:custGeom>
              <a:rect b="b" l="l" r="r" t="t"/>
              <a:pathLst>
                <a:path extrusionOk="0" h="2382" w="2407">
                  <a:moveTo>
                    <a:pt x="2357" y="1254"/>
                  </a:moveTo>
                  <a:cubicBezTo>
                    <a:pt x="2307" y="1906"/>
                    <a:pt x="1755" y="2382"/>
                    <a:pt x="1129" y="2332"/>
                  </a:cubicBezTo>
                  <a:cubicBezTo>
                    <a:pt x="502" y="2282"/>
                    <a:pt x="1" y="1730"/>
                    <a:pt x="51" y="1104"/>
                  </a:cubicBezTo>
                  <a:cubicBezTo>
                    <a:pt x="101" y="477"/>
                    <a:pt x="653" y="1"/>
                    <a:pt x="1279" y="51"/>
                  </a:cubicBezTo>
                  <a:cubicBezTo>
                    <a:pt x="1931" y="76"/>
                    <a:pt x="2407" y="627"/>
                    <a:pt x="2357"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2424325" y="3768200"/>
              <a:ext cx="80850" cy="302675"/>
            </a:xfrm>
            <a:custGeom>
              <a:rect b="b" l="l" r="r" t="t"/>
              <a:pathLst>
                <a:path extrusionOk="0" h="12107" w="3234">
                  <a:moveTo>
                    <a:pt x="3234" y="10602"/>
                  </a:moveTo>
                  <a:cubicBezTo>
                    <a:pt x="3234" y="12106"/>
                    <a:pt x="1" y="11805"/>
                    <a:pt x="1" y="10602"/>
                  </a:cubicBezTo>
                  <a:lnTo>
                    <a:pt x="1" y="1"/>
                  </a:lnTo>
                  <a:lnTo>
                    <a:pt x="32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2374200" y="3448650"/>
              <a:ext cx="461175" cy="458050"/>
            </a:xfrm>
            <a:custGeom>
              <a:rect b="b" l="l" r="r" t="t"/>
              <a:pathLst>
                <a:path extrusionOk="0" h="18322" w="18447">
                  <a:moveTo>
                    <a:pt x="1279" y="3209"/>
                  </a:moveTo>
                  <a:cubicBezTo>
                    <a:pt x="1279" y="3209"/>
                    <a:pt x="10577" y="1"/>
                    <a:pt x="14512" y="477"/>
                  </a:cubicBezTo>
                  <a:cubicBezTo>
                    <a:pt x="18447" y="953"/>
                    <a:pt x="17570" y="17971"/>
                    <a:pt x="17570" y="17971"/>
                  </a:cubicBezTo>
                  <a:cubicBezTo>
                    <a:pt x="17570" y="17971"/>
                    <a:pt x="15464" y="18322"/>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2374200" y="3448650"/>
              <a:ext cx="461175" cy="498150"/>
            </a:xfrm>
            <a:custGeom>
              <a:rect b="b" l="l" r="r" t="t"/>
              <a:pathLst>
                <a:path extrusionOk="0" h="19926" w="18447">
                  <a:moveTo>
                    <a:pt x="1279" y="3209"/>
                  </a:moveTo>
                  <a:cubicBezTo>
                    <a:pt x="1279" y="3209"/>
                    <a:pt x="10577" y="1"/>
                    <a:pt x="14512" y="477"/>
                  </a:cubicBezTo>
                  <a:cubicBezTo>
                    <a:pt x="18447" y="953"/>
                    <a:pt x="17570" y="17971"/>
                    <a:pt x="17570" y="17971"/>
                  </a:cubicBezTo>
                  <a:cubicBezTo>
                    <a:pt x="17244" y="18622"/>
                    <a:pt x="14687" y="19926"/>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2414925" y="3648525"/>
              <a:ext cx="395400" cy="302675"/>
            </a:xfrm>
            <a:custGeom>
              <a:rect b="b" l="l" r="r" t="t"/>
              <a:pathLst>
                <a:path extrusionOk="0" h="12107" w="15816">
                  <a:moveTo>
                    <a:pt x="14838" y="4713"/>
                  </a:moveTo>
                  <a:cubicBezTo>
                    <a:pt x="14011" y="5490"/>
                    <a:pt x="4136" y="10953"/>
                    <a:pt x="2281" y="11981"/>
                  </a:cubicBezTo>
                  <a:cubicBezTo>
                    <a:pt x="2056" y="12106"/>
                    <a:pt x="1780" y="12106"/>
                    <a:pt x="1555" y="11981"/>
                  </a:cubicBezTo>
                  <a:cubicBezTo>
                    <a:pt x="1555" y="11981"/>
                    <a:pt x="1555" y="11981"/>
                    <a:pt x="1555" y="11981"/>
                  </a:cubicBezTo>
                  <a:lnTo>
                    <a:pt x="1555" y="11981"/>
                  </a:lnTo>
                  <a:cubicBezTo>
                    <a:pt x="527" y="11304"/>
                    <a:pt x="1" y="8998"/>
                    <a:pt x="1981" y="7520"/>
                  </a:cubicBezTo>
                  <a:cubicBezTo>
                    <a:pt x="2582" y="7068"/>
                    <a:pt x="13109" y="1"/>
                    <a:pt x="14788" y="477"/>
                  </a:cubicBezTo>
                  <a:lnTo>
                    <a:pt x="14788" y="477"/>
                  </a:lnTo>
                  <a:cubicBezTo>
                    <a:pt x="14813" y="477"/>
                    <a:pt x="14838" y="502"/>
                    <a:pt x="14838" y="502"/>
                  </a:cubicBezTo>
                  <a:cubicBezTo>
                    <a:pt x="14888" y="527"/>
                    <a:pt x="14963" y="552"/>
                    <a:pt x="14988" y="602"/>
                  </a:cubicBezTo>
                  <a:cubicBezTo>
                    <a:pt x="15815" y="1254"/>
                    <a:pt x="15715" y="3911"/>
                    <a:pt x="14838" y="471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2118550" y="3471850"/>
              <a:ext cx="666075" cy="476200"/>
            </a:xfrm>
            <a:custGeom>
              <a:rect b="b" l="l" r="r" t="t"/>
              <a:pathLst>
                <a:path extrusionOk="0" h="19048" w="26643">
                  <a:moveTo>
                    <a:pt x="26643" y="7544"/>
                  </a:moveTo>
                  <a:cubicBezTo>
                    <a:pt x="24964" y="7068"/>
                    <a:pt x="14437" y="14135"/>
                    <a:pt x="13836" y="14587"/>
                  </a:cubicBezTo>
                  <a:cubicBezTo>
                    <a:pt x="11856" y="16065"/>
                    <a:pt x="12382" y="18371"/>
                    <a:pt x="13410" y="19048"/>
                  </a:cubicBezTo>
                  <a:lnTo>
                    <a:pt x="1705" y="12256"/>
                  </a:lnTo>
                  <a:lnTo>
                    <a:pt x="1304" y="12030"/>
                  </a:lnTo>
                  <a:lnTo>
                    <a:pt x="1279" y="12005"/>
                  </a:lnTo>
                  <a:cubicBezTo>
                    <a:pt x="377" y="11228"/>
                    <a:pt x="1" y="9073"/>
                    <a:pt x="1881" y="7669"/>
                  </a:cubicBezTo>
                  <a:cubicBezTo>
                    <a:pt x="2482" y="7243"/>
                    <a:pt x="13259" y="0"/>
                    <a:pt x="14738" y="677"/>
                  </a:cubicBezTo>
                  <a:lnTo>
                    <a:pt x="14838" y="727"/>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a:off x="3013300" y="1935500"/>
              <a:ext cx="424850" cy="735600"/>
            </a:xfrm>
            <a:custGeom>
              <a:rect b="b" l="l" r="r" t="t"/>
              <a:pathLst>
                <a:path extrusionOk="0" h="29424" w="16994">
                  <a:moveTo>
                    <a:pt x="16818" y="20902"/>
                  </a:moveTo>
                  <a:cubicBezTo>
                    <a:pt x="16492" y="18396"/>
                    <a:pt x="15339" y="3308"/>
                    <a:pt x="13134" y="1604"/>
                  </a:cubicBezTo>
                  <a:cubicBezTo>
                    <a:pt x="13134" y="1604"/>
                    <a:pt x="11630" y="0"/>
                    <a:pt x="10953" y="677"/>
                  </a:cubicBezTo>
                  <a:lnTo>
                    <a:pt x="1" y="7018"/>
                  </a:lnTo>
                  <a:lnTo>
                    <a:pt x="502" y="13835"/>
                  </a:lnTo>
                  <a:lnTo>
                    <a:pt x="5264" y="29424"/>
                  </a:lnTo>
                  <a:lnTo>
                    <a:pt x="15890" y="23309"/>
                  </a:lnTo>
                  <a:cubicBezTo>
                    <a:pt x="16567" y="23108"/>
                    <a:pt x="16993" y="22206"/>
                    <a:pt x="16818" y="20902"/>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3001400" y="2069575"/>
              <a:ext cx="162925" cy="636625"/>
            </a:xfrm>
            <a:custGeom>
              <a:rect b="b" l="l" r="r" t="t"/>
              <a:pathLst>
                <a:path extrusionOk="0" h="25465" w="6517">
                  <a:moveTo>
                    <a:pt x="2507" y="2657"/>
                  </a:moveTo>
                  <a:cubicBezTo>
                    <a:pt x="4712" y="4387"/>
                    <a:pt x="5865" y="19474"/>
                    <a:pt x="6191" y="21956"/>
                  </a:cubicBezTo>
                  <a:cubicBezTo>
                    <a:pt x="6517" y="24462"/>
                    <a:pt x="4712" y="25464"/>
                    <a:pt x="3083" y="22933"/>
                  </a:cubicBezTo>
                  <a:cubicBezTo>
                    <a:pt x="1479" y="20377"/>
                    <a:pt x="0" y="6016"/>
                    <a:pt x="0" y="3008"/>
                  </a:cubicBezTo>
                  <a:cubicBezTo>
                    <a:pt x="0" y="1"/>
                    <a:pt x="2507" y="2657"/>
                    <a:pt x="2507" y="2657"/>
                  </a:cubicBezTo>
                  <a:close/>
                </a:path>
              </a:pathLst>
            </a:custGeom>
            <a:solidFill>
              <a:srgbClr val="464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0"/>
            <p:cNvSpPr/>
            <p:nvPr/>
          </p:nvSpPr>
          <p:spPr>
            <a:xfrm>
              <a:off x="3183725" y="1925475"/>
              <a:ext cx="426100" cy="767575"/>
            </a:xfrm>
            <a:custGeom>
              <a:rect b="b" l="l" r="r" t="t"/>
              <a:pathLst>
                <a:path extrusionOk="0" h="30703" w="17044">
                  <a:moveTo>
                    <a:pt x="13008" y="150"/>
                  </a:moveTo>
                  <a:cubicBezTo>
                    <a:pt x="9926" y="0"/>
                    <a:pt x="4713" y="3609"/>
                    <a:pt x="2357" y="6592"/>
                  </a:cubicBezTo>
                  <a:cubicBezTo>
                    <a:pt x="1" y="9574"/>
                    <a:pt x="1454" y="12807"/>
                    <a:pt x="2256" y="15990"/>
                  </a:cubicBezTo>
                  <a:cubicBezTo>
                    <a:pt x="3058" y="19173"/>
                    <a:pt x="1830" y="27143"/>
                    <a:pt x="1830" y="27920"/>
                  </a:cubicBezTo>
                  <a:cubicBezTo>
                    <a:pt x="5439" y="30351"/>
                    <a:pt x="14186" y="30702"/>
                    <a:pt x="15189" y="27118"/>
                  </a:cubicBezTo>
                  <a:cubicBezTo>
                    <a:pt x="15615" y="23208"/>
                    <a:pt x="12758" y="19073"/>
                    <a:pt x="12733" y="16792"/>
                  </a:cubicBezTo>
                  <a:cubicBezTo>
                    <a:pt x="12883" y="11880"/>
                    <a:pt x="17043" y="1629"/>
                    <a:pt x="13008" y="1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0"/>
            <p:cNvSpPr/>
            <p:nvPr/>
          </p:nvSpPr>
          <p:spPr>
            <a:xfrm>
              <a:off x="3434350" y="1928600"/>
              <a:ext cx="115950" cy="770700"/>
            </a:xfrm>
            <a:custGeom>
              <a:rect b="b" l="l" r="r" t="t"/>
              <a:pathLst>
                <a:path extrusionOk="0" h="30828" w="4638">
                  <a:moveTo>
                    <a:pt x="302" y="727"/>
                  </a:moveTo>
                  <a:cubicBezTo>
                    <a:pt x="1881" y="7670"/>
                    <a:pt x="1379" y="15163"/>
                    <a:pt x="1028" y="18096"/>
                  </a:cubicBezTo>
                  <a:cubicBezTo>
                    <a:pt x="678" y="21053"/>
                    <a:pt x="602" y="30828"/>
                    <a:pt x="602" y="30828"/>
                  </a:cubicBezTo>
                  <a:cubicBezTo>
                    <a:pt x="2983" y="29625"/>
                    <a:pt x="4111" y="27419"/>
                    <a:pt x="4161" y="26417"/>
                  </a:cubicBezTo>
                  <a:cubicBezTo>
                    <a:pt x="4211" y="25414"/>
                    <a:pt x="3309" y="16918"/>
                    <a:pt x="3359" y="16241"/>
                  </a:cubicBezTo>
                  <a:cubicBezTo>
                    <a:pt x="3434" y="15539"/>
                    <a:pt x="4637" y="8998"/>
                    <a:pt x="4512" y="5439"/>
                  </a:cubicBezTo>
                  <a:cubicBezTo>
                    <a:pt x="4387" y="1905"/>
                    <a:pt x="3059" y="1354"/>
                    <a:pt x="3059" y="135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a:off x="3448150" y="1990625"/>
              <a:ext cx="10675" cy="21325"/>
            </a:xfrm>
            <a:custGeom>
              <a:rect b="b" l="l" r="r" t="t"/>
              <a:pathLst>
                <a:path extrusionOk="0" h="853" w="427">
                  <a:moveTo>
                    <a:pt x="0" y="1"/>
                  </a:moveTo>
                  <a:lnTo>
                    <a:pt x="426" y="176"/>
                  </a:lnTo>
                  <a:cubicBezTo>
                    <a:pt x="376" y="377"/>
                    <a:pt x="351" y="602"/>
                    <a:pt x="326" y="853"/>
                  </a:cubicBezTo>
                  <a:cubicBezTo>
                    <a:pt x="326" y="803"/>
                    <a:pt x="301" y="753"/>
                    <a:pt x="301" y="7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p:nvPr/>
          </p:nvSpPr>
          <p:spPr>
            <a:xfrm>
              <a:off x="3118575" y="1964950"/>
              <a:ext cx="271325" cy="741250"/>
            </a:xfrm>
            <a:custGeom>
              <a:rect b="b" l="l" r="r" t="t"/>
              <a:pathLst>
                <a:path extrusionOk="0" h="29650" w="10853">
                  <a:moveTo>
                    <a:pt x="8471" y="0"/>
                  </a:moveTo>
                  <a:cubicBezTo>
                    <a:pt x="10852" y="5063"/>
                    <a:pt x="9700" y="9674"/>
                    <a:pt x="9599" y="13835"/>
                  </a:cubicBezTo>
                  <a:cubicBezTo>
                    <a:pt x="9499" y="17995"/>
                    <a:pt x="7344" y="29649"/>
                    <a:pt x="7344" y="29649"/>
                  </a:cubicBezTo>
                  <a:cubicBezTo>
                    <a:pt x="3208" y="28622"/>
                    <a:pt x="2707" y="25840"/>
                    <a:pt x="1905" y="24436"/>
                  </a:cubicBezTo>
                  <a:cubicBezTo>
                    <a:pt x="0" y="14712"/>
                    <a:pt x="2406" y="6842"/>
                    <a:pt x="4211" y="3910"/>
                  </a:cubicBezTo>
                  <a:cubicBezTo>
                    <a:pt x="5614" y="1629"/>
                    <a:pt x="8471" y="0"/>
                    <a:pt x="84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a:off x="3169950" y="2101525"/>
              <a:ext cx="187375" cy="401650"/>
            </a:xfrm>
            <a:custGeom>
              <a:rect b="b" l="l" r="r" t="t"/>
              <a:pathLst>
                <a:path extrusionOk="0" h="16066" w="7495">
                  <a:moveTo>
                    <a:pt x="3835" y="953"/>
                  </a:moveTo>
                  <a:cubicBezTo>
                    <a:pt x="0" y="1"/>
                    <a:pt x="1930" y="9023"/>
                    <a:pt x="3810" y="12607"/>
                  </a:cubicBezTo>
                  <a:cubicBezTo>
                    <a:pt x="4762" y="14437"/>
                    <a:pt x="5514" y="15490"/>
                    <a:pt x="6667" y="16066"/>
                  </a:cubicBezTo>
                  <a:cubicBezTo>
                    <a:pt x="7043" y="13610"/>
                    <a:pt x="7369" y="11129"/>
                    <a:pt x="7494" y="9374"/>
                  </a:cubicBezTo>
                  <a:cubicBezTo>
                    <a:pt x="6517" y="6116"/>
                    <a:pt x="5790" y="1931"/>
                    <a:pt x="3835" y="953"/>
                  </a:cubicBezTo>
                  <a:close/>
                </a:path>
              </a:pathLst>
            </a:custGeom>
            <a:solidFill>
              <a:srgbClr val="EAB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2871075" y="2908550"/>
              <a:ext cx="72075" cy="51400"/>
            </a:xfrm>
            <a:custGeom>
              <a:rect b="b" l="l" r="r" t="t"/>
              <a:pathLst>
                <a:path extrusionOk="0" h="2056" w="2883">
                  <a:moveTo>
                    <a:pt x="2156" y="1"/>
                  </a:moveTo>
                  <a:lnTo>
                    <a:pt x="0" y="1529"/>
                  </a:lnTo>
                  <a:lnTo>
                    <a:pt x="276" y="2056"/>
                  </a:lnTo>
                  <a:lnTo>
                    <a:pt x="2582" y="477"/>
                  </a:lnTo>
                  <a:lnTo>
                    <a:pt x="2883" y="1"/>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2366050" y="2247525"/>
              <a:ext cx="424850" cy="735625"/>
            </a:xfrm>
            <a:custGeom>
              <a:rect b="b" l="l" r="r" t="t"/>
              <a:pathLst>
                <a:path extrusionOk="0" h="29425" w="16994">
                  <a:moveTo>
                    <a:pt x="16818" y="20903"/>
                  </a:moveTo>
                  <a:cubicBezTo>
                    <a:pt x="16517" y="18396"/>
                    <a:pt x="15339" y="3309"/>
                    <a:pt x="13134" y="1604"/>
                  </a:cubicBezTo>
                  <a:cubicBezTo>
                    <a:pt x="13134" y="1604"/>
                    <a:pt x="11655" y="0"/>
                    <a:pt x="10978" y="677"/>
                  </a:cubicBezTo>
                  <a:lnTo>
                    <a:pt x="1" y="6993"/>
                  </a:lnTo>
                  <a:lnTo>
                    <a:pt x="502" y="13835"/>
                  </a:lnTo>
                  <a:lnTo>
                    <a:pt x="5264" y="29424"/>
                  </a:lnTo>
                  <a:lnTo>
                    <a:pt x="15916" y="23284"/>
                  </a:lnTo>
                  <a:cubicBezTo>
                    <a:pt x="16567" y="23108"/>
                    <a:pt x="16993" y="22206"/>
                    <a:pt x="16818" y="2090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p:nvPr/>
          </p:nvSpPr>
          <p:spPr>
            <a:xfrm>
              <a:off x="2354775" y="2381600"/>
              <a:ext cx="162300" cy="636625"/>
            </a:xfrm>
            <a:custGeom>
              <a:rect b="b" l="l" r="r" t="t"/>
              <a:pathLst>
                <a:path extrusionOk="0" h="25465" w="6492">
                  <a:moveTo>
                    <a:pt x="2482" y="2657"/>
                  </a:moveTo>
                  <a:cubicBezTo>
                    <a:pt x="4687" y="4387"/>
                    <a:pt x="5865" y="19475"/>
                    <a:pt x="6166" y="21956"/>
                  </a:cubicBezTo>
                  <a:cubicBezTo>
                    <a:pt x="6492" y="24462"/>
                    <a:pt x="4712" y="25465"/>
                    <a:pt x="3083" y="22908"/>
                  </a:cubicBezTo>
                  <a:cubicBezTo>
                    <a:pt x="1454" y="20377"/>
                    <a:pt x="1" y="5991"/>
                    <a:pt x="1" y="3008"/>
                  </a:cubicBezTo>
                  <a:cubicBezTo>
                    <a:pt x="1" y="1"/>
                    <a:pt x="2482" y="2657"/>
                    <a:pt x="2482" y="2657"/>
                  </a:cubicBezTo>
                  <a:close/>
                </a:path>
              </a:pathLst>
            </a:custGeom>
            <a:solidFill>
              <a:srgbClr val="464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0"/>
            <p:cNvSpPr/>
            <p:nvPr/>
          </p:nvSpPr>
          <p:spPr>
            <a:xfrm>
              <a:off x="4326600" y="1505025"/>
              <a:ext cx="234350" cy="410450"/>
            </a:xfrm>
            <a:custGeom>
              <a:rect b="b" l="l" r="r" t="t"/>
              <a:pathLst>
                <a:path extrusionOk="0" h="16418" w="9374">
                  <a:moveTo>
                    <a:pt x="7243" y="1"/>
                  </a:moveTo>
                  <a:cubicBezTo>
                    <a:pt x="4687" y="1254"/>
                    <a:pt x="0" y="11580"/>
                    <a:pt x="777" y="14011"/>
                  </a:cubicBezTo>
                  <a:cubicBezTo>
                    <a:pt x="1579" y="16417"/>
                    <a:pt x="3760" y="15089"/>
                    <a:pt x="5238" y="12958"/>
                  </a:cubicBezTo>
                  <a:cubicBezTo>
                    <a:pt x="7294" y="10026"/>
                    <a:pt x="9374" y="3660"/>
                    <a:pt x="9098" y="2056"/>
                  </a:cubicBezTo>
                  <a:cubicBezTo>
                    <a:pt x="8847" y="477"/>
                    <a:pt x="7243" y="1"/>
                    <a:pt x="7243"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p:nvPr/>
          </p:nvSpPr>
          <p:spPr>
            <a:xfrm>
              <a:off x="4371700" y="2843400"/>
              <a:ext cx="218700" cy="161675"/>
            </a:xfrm>
            <a:custGeom>
              <a:rect b="b" l="l" r="r" t="t"/>
              <a:pathLst>
                <a:path extrusionOk="0" h="6467" w="8748">
                  <a:moveTo>
                    <a:pt x="6066" y="0"/>
                  </a:moveTo>
                  <a:cubicBezTo>
                    <a:pt x="6066" y="0"/>
                    <a:pt x="2106" y="4612"/>
                    <a:pt x="1053" y="4912"/>
                  </a:cubicBezTo>
                  <a:cubicBezTo>
                    <a:pt x="1" y="5238"/>
                    <a:pt x="953" y="6316"/>
                    <a:pt x="1755" y="6391"/>
                  </a:cubicBezTo>
                  <a:cubicBezTo>
                    <a:pt x="2557" y="6466"/>
                    <a:pt x="5139" y="6366"/>
                    <a:pt x="5891" y="5639"/>
                  </a:cubicBezTo>
                  <a:cubicBezTo>
                    <a:pt x="6642" y="4887"/>
                    <a:pt x="8748" y="4110"/>
                    <a:pt x="8748" y="4110"/>
                  </a:cubicBezTo>
                  <a:cubicBezTo>
                    <a:pt x="8748" y="1704"/>
                    <a:pt x="8171" y="201"/>
                    <a:pt x="8171" y="2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4475725" y="1993125"/>
              <a:ext cx="189875" cy="885375"/>
            </a:xfrm>
            <a:custGeom>
              <a:rect b="b" l="l" r="r" t="t"/>
              <a:pathLst>
                <a:path extrusionOk="0" h="35415" w="7595">
                  <a:moveTo>
                    <a:pt x="501" y="1404"/>
                  </a:moveTo>
                  <a:cubicBezTo>
                    <a:pt x="501" y="1404"/>
                    <a:pt x="0" y="11630"/>
                    <a:pt x="176" y="14963"/>
                  </a:cubicBezTo>
                  <a:cubicBezTo>
                    <a:pt x="376" y="18322"/>
                    <a:pt x="1178" y="34938"/>
                    <a:pt x="1178" y="34938"/>
                  </a:cubicBezTo>
                  <a:cubicBezTo>
                    <a:pt x="3359" y="35415"/>
                    <a:pt x="4737" y="34938"/>
                    <a:pt x="4737" y="34938"/>
                  </a:cubicBezTo>
                  <a:cubicBezTo>
                    <a:pt x="5439" y="22207"/>
                    <a:pt x="5414" y="18522"/>
                    <a:pt x="5614" y="16643"/>
                  </a:cubicBezTo>
                  <a:cubicBezTo>
                    <a:pt x="5815" y="14738"/>
                    <a:pt x="6065" y="9249"/>
                    <a:pt x="6065" y="9249"/>
                  </a:cubicBezTo>
                  <a:cubicBezTo>
                    <a:pt x="7594" y="6091"/>
                    <a:pt x="6015" y="1981"/>
                    <a:pt x="5263" y="1003"/>
                  </a:cubicBezTo>
                  <a:cubicBezTo>
                    <a:pt x="4512" y="1"/>
                    <a:pt x="501" y="1404"/>
                    <a:pt x="501" y="140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4655550" y="2927975"/>
              <a:ext cx="123450" cy="216200"/>
            </a:xfrm>
            <a:custGeom>
              <a:rect b="b" l="l" r="r" t="t"/>
              <a:pathLst>
                <a:path extrusionOk="0" h="8648" w="4938">
                  <a:moveTo>
                    <a:pt x="1153" y="1003"/>
                  </a:moveTo>
                  <a:cubicBezTo>
                    <a:pt x="1028" y="2858"/>
                    <a:pt x="351" y="5063"/>
                    <a:pt x="176" y="6166"/>
                  </a:cubicBezTo>
                  <a:cubicBezTo>
                    <a:pt x="0" y="7294"/>
                    <a:pt x="401" y="7920"/>
                    <a:pt x="677" y="8296"/>
                  </a:cubicBezTo>
                  <a:cubicBezTo>
                    <a:pt x="928" y="8647"/>
                    <a:pt x="4085" y="7595"/>
                    <a:pt x="4512" y="6392"/>
                  </a:cubicBezTo>
                  <a:cubicBezTo>
                    <a:pt x="4938" y="5164"/>
                    <a:pt x="4060" y="4111"/>
                    <a:pt x="3985" y="1830"/>
                  </a:cubicBezTo>
                  <a:cubicBezTo>
                    <a:pt x="2983" y="1"/>
                    <a:pt x="1153" y="1003"/>
                    <a:pt x="1153" y="100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p:nvPr/>
          </p:nvSpPr>
          <p:spPr>
            <a:xfrm>
              <a:off x="4570325" y="2000650"/>
              <a:ext cx="216200" cy="997525"/>
            </a:xfrm>
            <a:custGeom>
              <a:rect b="b" l="l" r="r" t="t"/>
              <a:pathLst>
                <a:path extrusionOk="0" h="39901" w="8648">
                  <a:moveTo>
                    <a:pt x="1" y="1905"/>
                  </a:moveTo>
                  <a:cubicBezTo>
                    <a:pt x="1" y="1905"/>
                    <a:pt x="552" y="11204"/>
                    <a:pt x="1404" y="14286"/>
                  </a:cubicBezTo>
                  <a:cubicBezTo>
                    <a:pt x="2256" y="17394"/>
                    <a:pt x="3033" y="26467"/>
                    <a:pt x="3409" y="28046"/>
                  </a:cubicBezTo>
                  <a:cubicBezTo>
                    <a:pt x="3760" y="29625"/>
                    <a:pt x="4211" y="39424"/>
                    <a:pt x="4211" y="39424"/>
                  </a:cubicBezTo>
                  <a:cubicBezTo>
                    <a:pt x="6166" y="39901"/>
                    <a:pt x="7720" y="39424"/>
                    <a:pt x="7720" y="39424"/>
                  </a:cubicBezTo>
                  <a:cubicBezTo>
                    <a:pt x="7670" y="30251"/>
                    <a:pt x="7895" y="22808"/>
                    <a:pt x="7720" y="20301"/>
                  </a:cubicBezTo>
                  <a:cubicBezTo>
                    <a:pt x="7545" y="17795"/>
                    <a:pt x="7795" y="10352"/>
                    <a:pt x="7795" y="10352"/>
                  </a:cubicBezTo>
                  <a:cubicBezTo>
                    <a:pt x="8597" y="6868"/>
                    <a:pt x="8647" y="6442"/>
                    <a:pt x="7795" y="4136"/>
                  </a:cubicBezTo>
                  <a:cubicBezTo>
                    <a:pt x="6918" y="1830"/>
                    <a:pt x="3234" y="1"/>
                    <a:pt x="1" y="1905"/>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a:off x="4431225" y="1493750"/>
              <a:ext cx="439875" cy="712450"/>
            </a:xfrm>
            <a:custGeom>
              <a:rect b="b" l="l" r="r" t="t"/>
              <a:pathLst>
                <a:path extrusionOk="0" h="28498" w="17595">
                  <a:moveTo>
                    <a:pt x="3785" y="126"/>
                  </a:moveTo>
                  <a:cubicBezTo>
                    <a:pt x="6642" y="1"/>
                    <a:pt x="13234" y="1480"/>
                    <a:pt x="15414" y="4262"/>
                  </a:cubicBezTo>
                  <a:cubicBezTo>
                    <a:pt x="17595" y="7018"/>
                    <a:pt x="14437" y="11931"/>
                    <a:pt x="13660" y="14888"/>
                  </a:cubicBezTo>
                  <a:cubicBezTo>
                    <a:pt x="12908" y="17846"/>
                    <a:pt x="14011" y="25264"/>
                    <a:pt x="14011" y="25966"/>
                  </a:cubicBezTo>
                  <a:cubicBezTo>
                    <a:pt x="10652" y="28196"/>
                    <a:pt x="2507" y="28497"/>
                    <a:pt x="1605" y="25139"/>
                  </a:cubicBezTo>
                  <a:cubicBezTo>
                    <a:pt x="1229" y="21530"/>
                    <a:pt x="2056" y="17194"/>
                    <a:pt x="2106" y="15089"/>
                  </a:cubicBezTo>
                  <a:cubicBezTo>
                    <a:pt x="1981" y="10527"/>
                    <a:pt x="1" y="1480"/>
                    <a:pt x="3785" y="12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4456925" y="1496900"/>
              <a:ext cx="137250" cy="716175"/>
            </a:xfrm>
            <a:custGeom>
              <a:rect b="b" l="l" r="r" t="t"/>
              <a:pathLst>
                <a:path extrusionOk="0" h="28647" w="5490">
                  <a:moveTo>
                    <a:pt x="5188" y="677"/>
                  </a:moveTo>
                  <a:cubicBezTo>
                    <a:pt x="3359" y="7118"/>
                    <a:pt x="2933" y="14336"/>
                    <a:pt x="3108" y="17068"/>
                  </a:cubicBezTo>
                  <a:cubicBezTo>
                    <a:pt x="3284" y="19825"/>
                    <a:pt x="3359" y="28647"/>
                    <a:pt x="3359" y="28647"/>
                  </a:cubicBezTo>
                  <a:cubicBezTo>
                    <a:pt x="1228" y="27519"/>
                    <a:pt x="301" y="25464"/>
                    <a:pt x="301" y="24537"/>
                  </a:cubicBezTo>
                  <a:cubicBezTo>
                    <a:pt x="301" y="23584"/>
                    <a:pt x="1103" y="15589"/>
                    <a:pt x="1078" y="14963"/>
                  </a:cubicBezTo>
                  <a:cubicBezTo>
                    <a:pt x="1053" y="14311"/>
                    <a:pt x="0" y="6968"/>
                    <a:pt x="301" y="3684"/>
                  </a:cubicBezTo>
                  <a:cubicBezTo>
                    <a:pt x="602" y="376"/>
                    <a:pt x="2757" y="0"/>
                    <a:pt x="2757" y="0"/>
                  </a:cubicBezTo>
                  <a:lnTo>
                    <a:pt x="5489" y="0"/>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a:off x="4511425" y="1319575"/>
              <a:ext cx="31350" cy="81475"/>
            </a:xfrm>
            <a:custGeom>
              <a:rect b="b" l="l" r="r" t="t"/>
              <a:pathLst>
                <a:path extrusionOk="0" h="3259" w="1254">
                  <a:moveTo>
                    <a:pt x="1254" y="0"/>
                  </a:moveTo>
                  <a:cubicBezTo>
                    <a:pt x="1" y="401"/>
                    <a:pt x="1254" y="3259"/>
                    <a:pt x="1254" y="3259"/>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0"/>
            <p:cNvSpPr/>
            <p:nvPr/>
          </p:nvSpPr>
          <p:spPr>
            <a:xfrm>
              <a:off x="4528975" y="1261925"/>
              <a:ext cx="195525" cy="279475"/>
            </a:xfrm>
            <a:custGeom>
              <a:rect b="b" l="l" r="r" t="t"/>
              <a:pathLst>
                <a:path extrusionOk="0" h="11179" w="7821">
                  <a:moveTo>
                    <a:pt x="477" y="2682"/>
                  </a:moveTo>
                  <a:cubicBezTo>
                    <a:pt x="477" y="2682"/>
                    <a:pt x="1" y="4362"/>
                    <a:pt x="201" y="5640"/>
                  </a:cubicBezTo>
                  <a:cubicBezTo>
                    <a:pt x="377" y="6943"/>
                    <a:pt x="477" y="9524"/>
                    <a:pt x="1630" y="10352"/>
                  </a:cubicBezTo>
                  <a:cubicBezTo>
                    <a:pt x="2783" y="11179"/>
                    <a:pt x="4437" y="10226"/>
                    <a:pt x="5514" y="9299"/>
                  </a:cubicBezTo>
                  <a:cubicBezTo>
                    <a:pt x="6617" y="8372"/>
                    <a:pt x="7770" y="6667"/>
                    <a:pt x="7795" y="4587"/>
                  </a:cubicBezTo>
                  <a:cubicBezTo>
                    <a:pt x="7820" y="2532"/>
                    <a:pt x="7018" y="1"/>
                    <a:pt x="4036" y="126"/>
                  </a:cubicBezTo>
                  <a:cubicBezTo>
                    <a:pt x="1053" y="251"/>
                    <a:pt x="477" y="2682"/>
                    <a:pt x="477" y="26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p:nvPr/>
          </p:nvSpPr>
          <p:spPr>
            <a:xfrm>
              <a:off x="4577850" y="1448650"/>
              <a:ext cx="120950" cy="176725"/>
            </a:xfrm>
            <a:custGeom>
              <a:rect b="b" l="l" r="r" t="t"/>
              <a:pathLst>
                <a:path extrusionOk="0" h="7069" w="4838">
                  <a:moveTo>
                    <a:pt x="4311" y="0"/>
                  </a:moveTo>
                  <a:cubicBezTo>
                    <a:pt x="4311" y="0"/>
                    <a:pt x="4086" y="2657"/>
                    <a:pt x="4787" y="3634"/>
                  </a:cubicBezTo>
                  <a:cubicBezTo>
                    <a:pt x="4838" y="4286"/>
                    <a:pt x="2958" y="7068"/>
                    <a:pt x="1078" y="6592"/>
                  </a:cubicBezTo>
                  <a:cubicBezTo>
                    <a:pt x="0" y="6316"/>
                    <a:pt x="126" y="5038"/>
                    <a:pt x="126" y="5038"/>
                  </a:cubicBezTo>
                  <a:cubicBezTo>
                    <a:pt x="251" y="4060"/>
                    <a:pt x="126" y="1730"/>
                    <a:pt x="126" y="173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0"/>
            <p:cNvSpPr/>
            <p:nvPr/>
          </p:nvSpPr>
          <p:spPr>
            <a:xfrm>
              <a:off x="4512050" y="1191125"/>
              <a:ext cx="273225" cy="273825"/>
            </a:xfrm>
            <a:custGeom>
              <a:rect b="b" l="l" r="r" t="t"/>
              <a:pathLst>
                <a:path extrusionOk="0" h="10953" w="10929">
                  <a:moveTo>
                    <a:pt x="427" y="3284"/>
                  </a:moveTo>
                  <a:cubicBezTo>
                    <a:pt x="1" y="4813"/>
                    <a:pt x="477" y="5364"/>
                    <a:pt x="1780" y="5815"/>
                  </a:cubicBezTo>
                  <a:cubicBezTo>
                    <a:pt x="3084" y="6241"/>
                    <a:pt x="6517" y="5239"/>
                    <a:pt x="6517" y="5239"/>
                  </a:cubicBezTo>
                  <a:cubicBezTo>
                    <a:pt x="6292" y="6893"/>
                    <a:pt x="6793" y="7745"/>
                    <a:pt x="6793" y="7745"/>
                  </a:cubicBezTo>
                  <a:cubicBezTo>
                    <a:pt x="7369" y="6141"/>
                    <a:pt x="7871" y="6943"/>
                    <a:pt x="7946" y="8246"/>
                  </a:cubicBezTo>
                  <a:cubicBezTo>
                    <a:pt x="7996" y="9524"/>
                    <a:pt x="7269" y="9499"/>
                    <a:pt x="7269" y="9499"/>
                  </a:cubicBezTo>
                  <a:cubicBezTo>
                    <a:pt x="7319" y="10577"/>
                    <a:pt x="7670" y="10953"/>
                    <a:pt x="7670" y="10953"/>
                  </a:cubicBezTo>
                  <a:cubicBezTo>
                    <a:pt x="9049" y="10001"/>
                    <a:pt x="10928" y="3610"/>
                    <a:pt x="8447" y="3459"/>
                  </a:cubicBezTo>
                  <a:cubicBezTo>
                    <a:pt x="8397" y="1229"/>
                    <a:pt x="1329" y="1"/>
                    <a:pt x="427" y="328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a:off x="4616075" y="1528850"/>
              <a:ext cx="237500" cy="697400"/>
            </a:xfrm>
            <a:custGeom>
              <a:rect b="b" l="l" r="r" t="t"/>
              <a:pathLst>
                <a:path extrusionOk="0" h="27896" w="9500">
                  <a:moveTo>
                    <a:pt x="3384" y="0"/>
                  </a:moveTo>
                  <a:cubicBezTo>
                    <a:pt x="1153" y="4687"/>
                    <a:pt x="0" y="8948"/>
                    <a:pt x="75" y="12807"/>
                  </a:cubicBezTo>
                  <a:cubicBezTo>
                    <a:pt x="151" y="16667"/>
                    <a:pt x="953" y="27895"/>
                    <a:pt x="953" y="27895"/>
                  </a:cubicBezTo>
                  <a:cubicBezTo>
                    <a:pt x="4787" y="26968"/>
                    <a:pt x="7419" y="25865"/>
                    <a:pt x="8146" y="24562"/>
                  </a:cubicBezTo>
                  <a:cubicBezTo>
                    <a:pt x="6517" y="20226"/>
                    <a:pt x="5915" y="17294"/>
                    <a:pt x="6241" y="16066"/>
                  </a:cubicBezTo>
                  <a:cubicBezTo>
                    <a:pt x="6592" y="14838"/>
                    <a:pt x="9499" y="5414"/>
                    <a:pt x="7970" y="2607"/>
                  </a:cubicBezTo>
                  <a:cubicBezTo>
                    <a:pt x="6542" y="1053"/>
                    <a:pt x="3384" y="0"/>
                    <a:pt x="3384"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p:nvPr/>
          </p:nvSpPr>
          <p:spPr>
            <a:xfrm>
              <a:off x="4604800" y="1513175"/>
              <a:ext cx="95875" cy="134125"/>
            </a:xfrm>
            <a:custGeom>
              <a:rect b="b" l="l" r="r" t="t"/>
              <a:pathLst>
                <a:path extrusionOk="0" h="5365" w="3835">
                  <a:moveTo>
                    <a:pt x="3334" y="1"/>
                  </a:moveTo>
                  <a:cubicBezTo>
                    <a:pt x="3334" y="101"/>
                    <a:pt x="3835" y="627"/>
                    <a:pt x="3835" y="627"/>
                  </a:cubicBezTo>
                  <a:cubicBezTo>
                    <a:pt x="3835" y="627"/>
                    <a:pt x="2857" y="2733"/>
                    <a:pt x="2506" y="3660"/>
                  </a:cubicBezTo>
                  <a:cubicBezTo>
                    <a:pt x="2181" y="4587"/>
                    <a:pt x="1253" y="5364"/>
                    <a:pt x="1253" y="5364"/>
                  </a:cubicBezTo>
                  <a:lnTo>
                    <a:pt x="0" y="4011"/>
                  </a:lnTo>
                  <a:cubicBezTo>
                    <a:pt x="1729" y="3109"/>
                    <a:pt x="3334" y="1"/>
                    <a:pt x="3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0"/>
            <p:cNvSpPr/>
            <p:nvPr/>
          </p:nvSpPr>
          <p:spPr>
            <a:xfrm>
              <a:off x="4561550" y="1526975"/>
              <a:ext cx="43275" cy="110300"/>
            </a:xfrm>
            <a:custGeom>
              <a:rect b="b" l="l" r="r" t="t"/>
              <a:pathLst>
                <a:path extrusionOk="0" h="4412" w="1731">
                  <a:moveTo>
                    <a:pt x="928" y="125"/>
                  </a:moveTo>
                  <a:cubicBezTo>
                    <a:pt x="1053" y="0"/>
                    <a:pt x="1329" y="2757"/>
                    <a:pt x="1730" y="3459"/>
                  </a:cubicBezTo>
                  <a:cubicBezTo>
                    <a:pt x="953" y="4211"/>
                    <a:pt x="477" y="4411"/>
                    <a:pt x="477" y="4411"/>
                  </a:cubicBezTo>
                  <a:cubicBezTo>
                    <a:pt x="477" y="4411"/>
                    <a:pt x="1" y="1303"/>
                    <a:pt x="928" y="1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p:nvPr/>
          </p:nvSpPr>
          <p:spPr>
            <a:xfrm>
              <a:off x="4580975" y="1612175"/>
              <a:ext cx="50150" cy="51400"/>
            </a:xfrm>
            <a:custGeom>
              <a:rect b="b" l="l" r="r" t="t"/>
              <a:pathLst>
                <a:path extrusionOk="0" h="2056" w="2006">
                  <a:moveTo>
                    <a:pt x="1078" y="1"/>
                  </a:moveTo>
                  <a:lnTo>
                    <a:pt x="1" y="652"/>
                  </a:lnTo>
                  <a:cubicBezTo>
                    <a:pt x="251" y="1504"/>
                    <a:pt x="276" y="2056"/>
                    <a:pt x="276" y="2056"/>
                  </a:cubicBezTo>
                  <a:lnTo>
                    <a:pt x="1254" y="2056"/>
                  </a:lnTo>
                  <a:lnTo>
                    <a:pt x="2006" y="1003"/>
                  </a:ln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4550900" y="1653525"/>
              <a:ext cx="62700" cy="373475"/>
            </a:xfrm>
            <a:custGeom>
              <a:rect b="b" l="l" r="r" t="t"/>
              <a:pathLst>
                <a:path extrusionOk="0" h="14939" w="2508">
                  <a:moveTo>
                    <a:pt x="1479" y="402"/>
                  </a:moveTo>
                  <a:cubicBezTo>
                    <a:pt x="1" y="8071"/>
                    <a:pt x="151" y="12833"/>
                    <a:pt x="151" y="12833"/>
                  </a:cubicBezTo>
                  <a:lnTo>
                    <a:pt x="903" y="14938"/>
                  </a:lnTo>
                  <a:lnTo>
                    <a:pt x="2507" y="12582"/>
                  </a:lnTo>
                  <a:cubicBezTo>
                    <a:pt x="2507" y="12582"/>
                    <a:pt x="1329" y="3560"/>
                    <a:pt x="2457" y="402"/>
                  </a:cubicBezTo>
                  <a:cubicBezTo>
                    <a:pt x="1855" y="1"/>
                    <a:pt x="1479" y="402"/>
                    <a:pt x="1479" y="402"/>
                  </a:cubicBez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a:off x="2498900" y="2237500"/>
              <a:ext cx="464300" cy="767575"/>
            </a:xfrm>
            <a:custGeom>
              <a:rect b="b" l="l" r="r" t="t"/>
              <a:pathLst>
                <a:path extrusionOk="0" h="30703" w="18572">
                  <a:moveTo>
                    <a:pt x="14511" y="151"/>
                  </a:moveTo>
                  <a:cubicBezTo>
                    <a:pt x="11429" y="0"/>
                    <a:pt x="4737" y="2106"/>
                    <a:pt x="2356" y="5063"/>
                  </a:cubicBezTo>
                  <a:cubicBezTo>
                    <a:pt x="0" y="8046"/>
                    <a:pt x="2983" y="12782"/>
                    <a:pt x="3760" y="15990"/>
                  </a:cubicBezTo>
                  <a:cubicBezTo>
                    <a:pt x="4562" y="19173"/>
                    <a:pt x="3333" y="27143"/>
                    <a:pt x="3333" y="27920"/>
                  </a:cubicBezTo>
                  <a:cubicBezTo>
                    <a:pt x="6968" y="30351"/>
                    <a:pt x="15714" y="30702"/>
                    <a:pt x="16717" y="27093"/>
                  </a:cubicBezTo>
                  <a:cubicBezTo>
                    <a:pt x="17143" y="23183"/>
                    <a:pt x="14286" y="19073"/>
                    <a:pt x="14236" y="16792"/>
                  </a:cubicBezTo>
                  <a:cubicBezTo>
                    <a:pt x="14386" y="11855"/>
                    <a:pt x="18572" y="1629"/>
                    <a:pt x="14511" y="15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a:off x="2787750" y="2240625"/>
              <a:ext cx="137850" cy="770700"/>
            </a:xfrm>
            <a:custGeom>
              <a:rect b="b" l="l" r="r" t="t"/>
              <a:pathLst>
                <a:path extrusionOk="0" h="30828" w="5514">
                  <a:moveTo>
                    <a:pt x="276" y="728"/>
                  </a:moveTo>
                  <a:cubicBezTo>
                    <a:pt x="1880" y="7670"/>
                    <a:pt x="1379" y="15164"/>
                    <a:pt x="1028" y="18096"/>
                  </a:cubicBezTo>
                  <a:cubicBezTo>
                    <a:pt x="652" y="21028"/>
                    <a:pt x="602" y="30828"/>
                    <a:pt x="602" y="30828"/>
                  </a:cubicBezTo>
                  <a:cubicBezTo>
                    <a:pt x="2957" y="29625"/>
                    <a:pt x="4085" y="27419"/>
                    <a:pt x="4135" y="26417"/>
                  </a:cubicBezTo>
                  <a:cubicBezTo>
                    <a:pt x="4211" y="25414"/>
                    <a:pt x="3283" y="16918"/>
                    <a:pt x="3358" y="16241"/>
                  </a:cubicBezTo>
                  <a:cubicBezTo>
                    <a:pt x="3409" y="15540"/>
                    <a:pt x="5514" y="7520"/>
                    <a:pt x="5389" y="3986"/>
                  </a:cubicBezTo>
                  <a:cubicBezTo>
                    <a:pt x="5263" y="427"/>
                    <a:pt x="2957" y="26"/>
                    <a:pt x="2957" y="26"/>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0"/>
            <p:cNvSpPr/>
            <p:nvPr/>
          </p:nvSpPr>
          <p:spPr>
            <a:xfrm>
              <a:off x="2666175" y="1987500"/>
              <a:ext cx="206175" cy="302025"/>
            </a:xfrm>
            <a:custGeom>
              <a:rect b="b" l="l" r="r" t="t"/>
              <a:pathLst>
                <a:path extrusionOk="0" h="12081" w="8247">
                  <a:moveTo>
                    <a:pt x="7921" y="2933"/>
                  </a:moveTo>
                  <a:cubicBezTo>
                    <a:pt x="7921" y="2933"/>
                    <a:pt x="8171" y="4737"/>
                    <a:pt x="8221" y="6141"/>
                  </a:cubicBezTo>
                  <a:cubicBezTo>
                    <a:pt x="8247" y="8421"/>
                    <a:pt x="7871" y="10326"/>
                    <a:pt x="6617" y="11203"/>
                  </a:cubicBezTo>
                  <a:cubicBezTo>
                    <a:pt x="5389" y="12081"/>
                    <a:pt x="3109" y="11504"/>
                    <a:pt x="1931" y="10502"/>
                  </a:cubicBezTo>
                  <a:cubicBezTo>
                    <a:pt x="753" y="9499"/>
                    <a:pt x="26" y="7193"/>
                    <a:pt x="26" y="4963"/>
                  </a:cubicBezTo>
                  <a:cubicBezTo>
                    <a:pt x="1" y="2732"/>
                    <a:pt x="878" y="0"/>
                    <a:pt x="4111" y="176"/>
                  </a:cubicBezTo>
                  <a:cubicBezTo>
                    <a:pt x="7319" y="326"/>
                    <a:pt x="7921" y="2933"/>
                    <a:pt x="7921" y="29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
            <p:cNvSpPr/>
            <p:nvPr/>
          </p:nvSpPr>
          <p:spPr>
            <a:xfrm>
              <a:off x="2674950" y="2188000"/>
              <a:ext cx="129725" cy="190500"/>
            </a:xfrm>
            <a:custGeom>
              <a:rect b="b" l="l" r="r" t="t"/>
              <a:pathLst>
                <a:path extrusionOk="0" h="7620" w="5189">
                  <a:moveTo>
                    <a:pt x="577" y="0"/>
                  </a:moveTo>
                  <a:cubicBezTo>
                    <a:pt x="577" y="0"/>
                    <a:pt x="828" y="2858"/>
                    <a:pt x="51" y="3910"/>
                  </a:cubicBezTo>
                  <a:cubicBezTo>
                    <a:pt x="1" y="4637"/>
                    <a:pt x="2006" y="7619"/>
                    <a:pt x="4011" y="7118"/>
                  </a:cubicBezTo>
                  <a:cubicBezTo>
                    <a:pt x="5189" y="6817"/>
                    <a:pt x="5063" y="5439"/>
                    <a:pt x="5063" y="5439"/>
                  </a:cubicBezTo>
                  <a:cubicBezTo>
                    <a:pt x="4938" y="4411"/>
                    <a:pt x="5089" y="1880"/>
                    <a:pt x="5089" y="188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0"/>
            <p:cNvSpPr/>
            <p:nvPr/>
          </p:nvSpPr>
          <p:spPr>
            <a:xfrm>
              <a:off x="2597250" y="1942375"/>
              <a:ext cx="285125" cy="307675"/>
            </a:xfrm>
            <a:custGeom>
              <a:rect b="b" l="l" r="r" t="t"/>
              <a:pathLst>
                <a:path extrusionOk="0" h="12307" w="11405">
                  <a:moveTo>
                    <a:pt x="10402" y="2482"/>
                  </a:moveTo>
                  <a:cubicBezTo>
                    <a:pt x="8623" y="1"/>
                    <a:pt x="2006" y="2031"/>
                    <a:pt x="2557" y="4387"/>
                  </a:cubicBezTo>
                  <a:cubicBezTo>
                    <a:pt x="1" y="5189"/>
                    <a:pt x="1655" y="11805"/>
                    <a:pt x="4688" y="12307"/>
                  </a:cubicBezTo>
                  <a:cubicBezTo>
                    <a:pt x="4688" y="12307"/>
                    <a:pt x="6091" y="10903"/>
                    <a:pt x="5991" y="10552"/>
                  </a:cubicBezTo>
                  <a:cubicBezTo>
                    <a:pt x="5690" y="10678"/>
                    <a:pt x="5314" y="10678"/>
                    <a:pt x="5139" y="9876"/>
                  </a:cubicBezTo>
                  <a:cubicBezTo>
                    <a:pt x="4838" y="8497"/>
                    <a:pt x="5690" y="7620"/>
                    <a:pt x="6718" y="9149"/>
                  </a:cubicBezTo>
                  <a:cubicBezTo>
                    <a:pt x="6718" y="9149"/>
                    <a:pt x="6868" y="7946"/>
                    <a:pt x="6191" y="6292"/>
                  </a:cubicBezTo>
                  <a:cubicBezTo>
                    <a:pt x="6191" y="6292"/>
                    <a:pt x="9625" y="5991"/>
                    <a:pt x="10728" y="5013"/>
                  </a:cubicBezTo>
                  <a:cubicBezTo>
                    <a:pt x="11329" y="4512"/>
                    <a:pt x="11405" y="3860"/>
                    <a:pt x="10402" y="2482"/>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p:nvPr/>
          </p:nvSpPr>
          <p:spPr>
            <a:xfrm>
              <a:off x="2471950" y="2274475"/>
              <a:ext cx="260675" cy="743750"/>
            </a:xfrm>
            <a:custGeom>
              <a:rect b="b" l="l" r="r" t="t"/>
              <a:pathLst>
                <a:path extrusionOk="0" h="29750" w="10427">
                  <a:moveTo>
                    <a:pt x="8046" y="0"/>
                  </a:moveTo>
                  <a:cubicBezTo>
                    <a:pt x="10427" y="5063"/>
                    <a:pt x="9700" y="9775"/>
                    <a:pt x="9574" y="13935"/>
                  </a:cubicBezTo>
                  <a:cubicBezTo>
                    <a:pt x="9474" y="18095"/>
                    <a:pt x="7319" y="29750"/>
                    <a:pt x="7319" y="29750"/>
                  </a:cubicBezTo>
                  <a:cubicBezTo>
                    <a:pt x="3183" y="28722"/>
                    <a:pt x="2707" y="25940"/>
                    <a:pt x="1905" y="24537"/>
                  </a:cubicBezTo>
                  <a:cubicBezTo>
                    <a:pt x="0" y="14812"/>
                    <a:pt x="1254" y="5965"/>
                    <a:pt x="3033" y="3033"/>
                  </a:cubicBezTo>
                  <a:cubicBezTo>
                    <a:pt x="4437" y="752"/>
                    <a:pt x="8046" y="0"/>
                    <a:pt x="80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
            <p:cNvSpPr/>
            <p:nvPr/>
          </p:nvSpPr>
          <p:spPr>
            <a:xfrm>
              <a:off x="2507650" y="2396650"/>
              <a:ext cx="202425" cy="427350"/>
            </a:xfrm>
            <a:custGeom>
              <a:rect b="b" l="l" r="r" t="t"/>
              <a:pathLst>
                <a:path extrusionOk="0" h="17094" w="8097">
                  <a:moveTo>
                    <a:pt x="8096" y="10126"/>
                  </a:moveTo>
                  <a:cubicBezTo>
                    <a:pt x="6893" y="6717"/>
                    <a:pt x="5866" y="1955"/>
                    <a:pt x="3836" y="953"/>
                  </a:cubicBezTo>
                  <a:cubicBezTo>
                    <a:pt x="1" y="0"/>
                    <a:pt x="1154" y="9574"/>
                    <a:pt x="3034" y="13158"/>
                  </a:cubicBezTo>
                  <a:cubicBezTo>
                    <a:pt x="4161" y="15339"/>
                    <a:pt x="5314" y="16542"/>
                    <a:pt x="7219" y="17093"/>
                  </a:cubicBezTo>
                  <a:cubicBezTo>
                    <a:pt x="7595" y="14587"/>
                    <a:pt x="7971" y="11980"/>
                    <a:pt x="8096" y="10126"/>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p:nvPr/>
          </p:nvSpPr>
          <p:spPr>
            <a:xfrm>
              <a:off x="2673075" y="2257550"/>
              <a:ext cx="102150" cy="144750"/>
            </a:xfrm>
            <a:custGeom>
              <a:rect b="b" l="l" r="r" t="t"/>
              <a:pathLst>
                <a:path extrusionOk="0" h="5790" w="4086">
                  <a:moveTo>
                    <a:pt x="552" y="0"/>
                  </a:moveTo>
                  <a:cubicBezTo>
                    <a:pt x="527" y="101"/>
                    <a:pt x="1" y="677"/>
                    <a:pt x="1" y="677"/>
                  </a:cubicBezTo>
                  <a:cubicBezTo>
                    <a:pt x="1" y="677"/>
                    <a:pt x="1028" y="2958"/>
                    <a:pt x="1404" y="3960"/>
                  </a:cubicBezTo>
                  <a:cubicBezTo>
                    <a:pt x="1780" y="4963"/>
                    <a:pt x="2757" y="5790"/>
                    <a:pt x="2757" y="5790"/>
                  </a:cubicBezTo>
                  <a:lnTo>
                    <a:pt x="4086" y="4336"/>
                  </a:lnTo>
                  <a:cubicBezTo>
                    <a:pt x="2256" y="3334"/>
                    <a:pt x="552" y="0"/>
                    <a:pt x="5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p:nvPr/>
          </p:nvSpPr>
          <p:spPr>
            <a:xfrm>
              <a:off x="2775200" y="2272575"/>
              <a:ext cx="47650" cy="119075"/>
            </a:xfrm>
            <a:custGeom>
              <a:rect b="b" l="l" r="r" t="t"/>
              <a:pathLst>
                <a:path extrusionOk="0" h="4763" w="1906">
                  <a:moveTo>
                    <a:pt x="903" y="151"/>
                  </a:moveTo>
                  <a:cubicBezTo>
                    <a:pt x="778" y="1"/>
                    <a:pt x="452" y="2983"/>
                    <a:pt x="1" y="3735"/>
                  </a:cubicBezTo>
                  <a:cubicBezTo>
                    <a:pt x="878" y="4537"/>
                    <a:pt x="1379" y="4763"/>
                    <a:pt x="1379" y="4763"/>
                  </a:cubicBezTo>
                  <a:cubicBezTo>
                    <a:pt x="1379" y="4763"/>
                    <a:pt x="1906" y="1429"/>
                    <a:pt x="903" y="15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0"/>
            <p:cNvSpPr/>
            <p:nvPr/>
          </p:nvSpPr>
          <p:spPr>
            <a:xfrm>
              <a:off x="2668700" y="2321450"/>
              <a:ext cx="1904150" cy="1099650"/>
            </a:xfrm>
            <a:custGeom>
              <a:rect b="b" l="l" r="r" t="t"/>
              <a:pathLst>
                <a:path extrusionOk="0" h="43986" w="76166">
                  <a:moveTo>
                    <a:pt x="42131" y="1"/>
                  </a:moveTo>
                  <a:lnTo>
                    <a:pt x="0" y="24337"/>
                  </a:lnTo>
                  <a:lnTo>
                    <a:pt x="34035" y="43986"/>
                  </a:lnTo>
                  <a:lnTo>
                    <a:pt x="76166" y="19650"/>
                  </a:lnTo>
                  <a:lnTo>
                    <a:pt x="42131" y="1"/>
                  </a:ln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p:nvPr/>
          </p:nvSpPr>
          <p:spPr>
            <a:xfrm>
              <a:off x="2664925" y="2908250"/>
              <a:ext cx="80850" cy="42775"/>
            </a:xfrm>
            <a:custGeom>
              <a:rect b="b" l="l" r="r" t="t"/>
              <a:pathLst>
                <a:path extrusionOk="0" h="1711" w="3234">
                  <a:moveTo>
                    <a:pt x="1617" y="0"/>
                  </a:moveTo>
                  <a:cubicBezTo>
                    <a:pt x="1241" y="0"/>
                    <a:pt x="865" y="88"/>
                    <a:pt x="577" y="263"/>
                  </a:cubicBezTo>
                  <a:cubicBezTo>
                    <a:pt x="1" y="589"/>
                    <a:pt x="1" y="1115"/>
                    <a:pt x="577" y="1466"/>
                  </a:cubicBezTo>
                  <a:cubicBezTo>
                    <a:pt x="865" y="1629"/>
                    <a:pt x="1248" y="1711"/>
                    <a:pt x="1627" y="1711"/>
                  </a:cubicBezTo>
                  <a:cubicBezTo>
                    <a:pt x="2006" y="1711"/>
                    <a:pt x="2382" y="1629"/>
                    <a:pt x="2657" y="1466"/>
                  </a:cubicBezTo>
                  <a:cubicBezTo>
                    <a:pt x="3234" y="1140"/>
                    <a:pt x="3234" y="589"/>
                    <a:pt x="2657" y="263"/>
                  </a:cubicBezTo>
                  <a:cubicBezTo>
                    <a:pt x="2369" y="88"/>
                    <a:pt x="1993" y="0"/>
                    <a:pt x="1617" y="0"/>
                  </a:cubicBez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0"/>
            <p:cNvSpPr/>
            <p:nvPr/>
          </p:nvSpPr>
          <p:spPr>
            <a:xfrm>
              <a:off x="4495775" y="2791550"/>
              <a:ext cx="80850" cy="42300"/>
            </a:xfrm>
            <a:custGeom>
              <a:rect b="b" l="l" r="r" t="t"/>
              <a:pathLst>
                <a:path extrusionOk="0" h="1692" w="3234">
                  <a:moveTo>
                    <a:pt x="1604" y="0"/>
                  </a:moveTo>
                  <a:cubicBezTo>
                    <a:pt x="1222" y="0"/>
                    <a:pt x="840" y="82"/>
                    <a:pt x="552" y="245"/>
                  </a:cubicBezTo>
                  <a:cubicBezTo>
                    <a:pt x="0" y="570"/>
                    <a:pt x="0" y="1097"/>
                    <a:pt x="577" y="1448"/>
                  </a:cubicBezTo>
                  <a:cubicBezTo>
                    <a:pt x="865" y="1610"/>
                    <a:pt x="1241" y="1692"/>
                    <a:pt x="1617" y="1692"/>
                  </a:cubicBezTo>
                  <a:cubicBezTo>
                    <a:pt x="1993" y="1692"/>
                    <a:pt x="2369" y="1610"/>
                    <a:pt x="2657" y="1448"/>
                  </a:cubicBezTo>
                  <a:cubicBezTo>
                    <a:pt x="3233" y="1122"/>
                    <a:pt x="3233" y="570"/>
                    <a:pt x="2657" y="245"/>
                  </a:cubicBezTo>
                  <a:cubicBezTo>
                    <a:pt x="2369" y="82"/>
                    <a:pt x="1986" y="0"/>
                    <a:pt x="1604" y="0"/>
                  </a:cubicBez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
            <p:cNvSpPr/>
            <p:nvPr/>
          </p:nvSpPr>
          <p:spPr>
            <a:xfrm>
              <a:off x="4506425" y="3600600"/>
              <a:ext cx="58925" cy="31350"/>
            </a:xfrm>
            <a:custGeom>
              <a:rect b="b" l="l" r="r" t="t"/>
              <a:pathLst>
                <a:path extrusionOk="0" h="1254" w="2357">
                  <a:moveTo>
                    <a:pt x="1178" y="0"/>
                  </a:moveTo>
                  <a:cubicBezTo>
                    <a:pt x="903" y="0"/>
                    <a:pt x="627" y="63"/>
                    <a:pt x="426" y="188"/>
                  </a:cubicBezTo>
                  <a:cubicBezTo>
                    <a:pt x="0" y="439"/>
                    <a:pt x="0" y="815"/>
                    <a:pt x="426" y="1066"/>
                  </a:cubicBezTo>
                  <a:cubicBezTo>
                    <a:pt x="639" y="1191"/>
                    <a:pt x="915" y="1254"/>
                    <a:pt x="1191" y="1254"/>
                  </a:cubicBezTo>
                  <a:cubicBezTo>
                    <a:pt x="1466" y="1254"/>
                    <a:pt x="1742" y="1191"/>
                    <a:pt x="1955" y="1066"/>
                  </a:cubicBezTo>
                  <a:cubicBezTo>
                    <a:pt x="2356" y="815"/>
                    <a:pt x="2356" y="439"/>
                    <a:pt x="1930" y="188"/>
                  </a:cubicBezTo>
                  <a:cubicBezTo>
                    <a:pt x="1730" y="63"/>
                    <a:pt x="1454" y="0"/>
                    <a:pt x="1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p:nvPr/>
          </p:nvSpPr>
          <p:spPr>
            <a:xfrm>
              <a:off x="4498900" y="2812700"/>
              <a:ext cx="73950" cy="803275"/>
            </a:xfrm>
            <a:custGeom>
              <a:rect b="b" l="l" r="r" t="t"/>
              <a:pathLst>
                <a:path extrusionOk="0" h="32131" w="2958">
                  <a:moveTo>
                    <a:pt x="1" y="0"/>
                  </a:moveTo>
                  <a:lnTo>
                    <a:pt x="402" y="32131"/>
                  </a:lnTo>
                  <a:lnTo>
                    <a:pt x="2557" y="32131"/>
                  </a:lnTo>
                  <a:lnTo>
                    <a:pt x="2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0"/>
            <p:cNvSpPr/>
            <p:nvPr/>
          </p:nvSpPr>
          <p:spPr>
            <a:xfrm>
              <a:off x="3476350" y="3376200"/>
              <a:ext cx="80850" cy="42800"/>
            </a:xfrm>
            <a:custGeom>
              <a:rect b="b" l="l" r="r" t="t"/>
              <a:pathLst>
                <a:path extrusionOk="0" h="1712" w="3234">
                  <a:moveTo>
                    <a:pt x="1596" y="1"/>
                  </a:moveTo>
                  <a:cubicBezTo>
                    <a:pt x="1227" y="1"/>
                    <a:pt x="859" y="82"/>
                    <a:pt x="577" y="242"/>
                  </a:cubicBezTo>
                  <a:cubicBezTo>
                    <a:pt x="0" y="593"/>
                    <a:pt x="0" y="1119"/>
                    <a:pt x="577" y="1445"/>
                  </a:cubicBezTo>
                  <a:cubicBezTo>
                    <a:pt x="870" y="1624"/>
                    <a:pt x="1255" y="1711"/>
                    <a:pt x="1638" y="1711"/>
                  </a:cubicBezTo>
                  <a:cubicBezTo>
                    <a:pt x="2006" y="1711"/>
                    <a:pt x="2374" y="1630"/>
                    <a:pt x="2657" y="1470"/>
                  </a:cubicBezTo>
                  <a:cubicBezTo>
                    <a:pt x="3233" y="1119"/>
                    <a:pt x="3233" y="593"/>
                    <a:pt x="2657" y="267"/>
                  </a:cubicBezTo>
                  <a:cubicBezTo>
                    <a:pt x="2363" y="88"/>
                    <a:pt x="1979" y="1"/>
                    <a:pt x="1596" y="1"/>
                  </a:cubicBez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0"/>
            <p:cNvSpPr/>
            <p:nvPr/>
          </p:nvSpPr>
          <p:spPr>
            <a:xfrm>
              <a:off x="3487000" y="4185825"/>
              <a:ext cx="58925" cy="30875"/>
            </a:xfrm>
            <a:custGeom>
              <a:rect b="b" l="l" r="r" t="t"/>
              <a:pathLst>
                <a:path extrusionOk="0" h="1235" w="2357">
                  <a:moveTo>
                    <a:pt x="1191" y="0"/>
                  </a:moveTo>
                  <a:cubicBezTo>
                    <a:pt x="915" y="0"/>
                    <a:pt x="639" y="63"/>
                    <a:pt x="426" y="188"/>
                  </a:cubicBezTo>
                  <a:cubicBezTo>
                    <a:pt x="0" y="414"/>
                    <a:pt x="0" y="815"/>
                    <a:pt x="426" y="1065"/>
                  </a:cubicBezTo>
                  <a:cubicBezTo>
                    <a:pt x="639" y="1178"/>
                    <a:pt x="915" y="1234"/>
                    <a:pt x="1191" y="1234"/>
                  </a:cubicBezTo>
                  <a:cubicBezTo>
                    <a:pt x="1466" y="1234"/>
                    <a:pt x="1742" y="1178"/>
                    <a:pt x="1955" y="1065"/>
                  </a:cubicBezTo>
                  <a:cubicBezTo>
                    <a:pt x="2356" y="815"/>
                    <a:pt x="2356" y="414"/>
                    <a:pt x="1955" y="188"/>
                  </a:cubicBezTo>
                  <a:cubicBezTo>
                    <a:pt x="1742" y="63"/>
                    <a:pt x="1466"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0"/>
            <p:cNvSpPr/>
            <p:nvPr/>
          </p:nvSpPr>
          <p:spPr>
            <a:xfrm>
              <a:off x="3480100" y="3397275"/>
              <a:ext cx="73325" cy="803925"/>
            </a:xfrm>
            <a:custGeom>
              <a:rect b="b" l="l" r="r" t="t"/>
              <a:pathLst>
                <a:path extrusionOk="0" h="32157" w="2933">
                  <a:moveTo>
                    <a:pt x="0" y="1"/>
                  </a:moveTo>
                  <a:lnTo>
                    <a:pt x="401" y="32156"/>
                  </a:lnTo>
                  <a:lnTo>
                    <a:pt x="2532" y="32156"/>
                  </a:lnTo>
                  <a:lnTo>
                    <a:pt x="2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0"/>
            <p:cNvSpPr/>
            <p:nvPr/>
          </p:nvSpPr>
          <p:spPr>
            <a:xfrm>
              <a:off x="3679975" y="2321625"/>
              <a:ext cx="80850" cy="42300"/>
            </a:xfrm>
            <a:custGeom>
              <a:rect b="b" l="l" r="r" t="t"/>
              <a:pathLst>
                <a:path extrusionOk="0" h="1692" w="3234">
                  <a:moveTo>
                    <a:pt x="1617" y="0"/>
                  </a:moveTo>
                  <a:cubicBezTo>
                    <a:pt x="1241" y="0"/>
                    <a:pt x="865" y="82"/>
                    <a:pt x="577" y="244"/>
                  </a:cubicBezTo>
                  <a:cubicBezTo>
                    <a:pt x="0" y="570"/>
                    <a:pt x="0" y="1122"/>
                    <a:pt x="577" y="1447"/>
                  </a:cubicBezTo>
                  <a:cubicBezTo>
                    <a:pt x="865" y="1610"/>
                    <a:pt x="1247" y="1692"/>
                    <a:pt x="1626" y="1692"/>
                  </a:cubicBezTo>
                  <a:cubicBezTo>
                    <a:pt x="2006" y="1692"/>
                    <a:pt x="2381" y="1610"/>
                    <a:pt x="2657" y="1447"/>
                  </a:cubicBezTo>
                  <a:cubicBezTo>
                    <a:pt x="3234" y="1122"/>
                    <a:pt x="3234" y="570"/>
                    <a:pt x="2657" y="244"/>
                  </a:cubicBezTo>
                  <a:cubicBezTo>
                    <a:pt x="2369" y="82"/>
                    <a:pt x="1993" y="0"/>
                    <a:pt x="1617" y="0"/>
                  </a:cubicBez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0"/>
            <p:cNvSpPr/>
            <p:nvPr/>
          </p:nvSpPr>
          <p:spPr>
            <a:xfrm>
              <a:off x="3691250" y="3130675"/>
              <a:ext cx="58925" cy="31350"/>
            </a:xfrm>
            <a:custGeom>
              <a:rect b="b" l="l" r="r" t="t"/>
              <a:pathLst>
                <a:path extrusionOk="0" h="1254" w="2357">
                  <a:moveTo>
                    <a:pt x="1166" y="0"/>
                  </a:moveTo>
                  <a:cubicBezTo>
                    <a:pt x="890" y="0"/>
                    <a:pt x="615" y="63"/>
                    <a:pt x="402" y="188"/>
                  </a:cubicBezTo>
                  <a:cubicBezTo>
                    <a:pt x="1" y="439"/>
                    <a:pt x="1" y="815"/>
                    <a:pt x="427" y="1066"/>
                  </a:cubicBezTo>
                  <a:cubicBezTo>
                    <a:pt x="627" y="1191"/>
                    <a:pt x="897" y="1254"/>
                    <a:pt x="1169" y="1254"/>
                  </a:cubicBezTo>
                  <a:cubicBezTo>
                    <a:pt x="1442" y="1254"/>
                    <a:pt x="1717" y="1191"/>
                    <a:pt x="1930" y="1066"/>
                  </a:cubicBezTo>
                  <a:cubicBezTo>
                    <a:pt x="2357" y="815"/>
                    <a:pt x="2357" y="439"/>
                    <a:pt x="1930" y="188"/>
                  </a:cubicBezTo>
                  <a:cubicBezTo>
                    <a:pt x="1717" y="63"/>
                    <a:pt x="1442" y="0"/>
                    <a:pt x="1166" y="0"/>
                  </a:cubicBez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0"/>
            <p:cNvSpPr/>
            <p:nvPr/>
          </p:nvSpPr>
          <p:spPr>
            <a:xfrm>
              <a:off x="3683725" y="2342750"/>
              <a:ext cx="73350" cy="803925"/>
            </a:xfrm>
            <a:custGeom>
              <a:rect b="b" l="l" r="r" t="t"/>
              <a:pathLst>
                <a:path extrusionOk="0" h="32157" w="2934">
                  <a:moveTo>
                    <a:pt x="1" y="1"/>
                  </a:moveTo>
                  <a:lnTo>
                    <a:pt x="402" y="32156"/>
                  </a:lnTo>
                  <a:lnTo>
                    <a:pt x="2557" y="32156"/>
                  </a:lnTo>
                  <a:lnTo>
                    <a:pt x="2933" y="1"/>
                  </a:ln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0"/>
            <p:cNvSpPr/>
            <p:nvPr/>
          </p:nvSpPr>
          <p:spPr>
            <a:xfrm>
              <a:off x="2401775" y="2627850"/>
              <a:ext cx="2445525" cy="999825"/>
            </a:xfrm>
            <a:custGeom>
              <a:rect b="b" l="l" r="r" t="t"/>
              <a:pathLst>
                <a:path extrusionOk="0" h="39993" w="97821">
                  <a:moveTo>
                    <a:pt x="97820" y="0"/>
                  </a:moveTo>
                  <a:cubicBezTo>
                    <a:pt x="97820" y="3685"/>
                    <a:pt x="95590" y="7194"/>
                    <a:pt x="91028" y="9800"/>
                  </a:cubicBezTo>
                  <a:lnTo>
                    <a:pt x="48898" y="34136"/>
                  </a:lnTo>
                  <a:cubicBezTo>
                    <a:pt x="44333" y="36771"/>
                    <a:pt x="38224" y="38062"/>
                    <a:pt x="31826" y="38062"/>
                  </a:cubicBezTo>
                  <a:cubicBezTo>
                    <a:pt x="24104" y="38062"/>
                    <a:pt x="15959" y="36180"/>
                    <a:pt x="9599" y="32507"/>
                  </a:cubicBezTo>
                  <a:cubicBezTo>
                    <a:pt x="3384" y="28923"/>
                    <a:pt x="126" y="24336"/>
                    <a:pt x="0" y="19950"/>
                  </a:cubicBezTo>
                  <a:lnTo>
                    <a:pt x="0" y="21855"/>
                  </a:lnTo>
                  <a:cubicBezTo>
                    <a:pt x="126" y="26241"/>
                    <a:pt x="3384" y="30828"/>
                    <a:pt x="9599" y="34437"/>
                  </a:cubicBezTo>
                  <a:cubicBezTo>
                    <a:pt x="15959" y="38110"/>
                    <a:pt x="24104" y="39992"/>
                    <a:pt x="31826" y="39992"/>
                  </a:cubicBezTo>
                  <a:cubicBezTo>
                    <a:pt x="38224" y="39992"/>
                    <a:pt x="44333" y="38700"/>
                    <a:pt x="48898" y="36066"/>
                  </a:cubicBezTo>
                  <a:lnTo>
                    <a:pt x="91028" y="11730"/>
                  </a:lnTo>
                  <a:cubicBezTo>
                    <a:pt x="95590" y="9098"/>
                    <a:pt x="97820" y="5589"/>
                    <a:pt x="97820" y="1905"/>
                  </a:cubicBezTo>
                  <a:lnTo>
                    <a:pt x="97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0"/>
            <p:cNvSpPr/>
            <p:nvPr/>
          </p:nvSpPr>
          <p:spPr>
            <a:xfrm>
              <a:off x="2399900" y="2168175"/>
              <a:ext cx="2448650" cy="1411875"/>
            </a:xfrm>
            <a:custGeom>
              <a:rect b="b" l="l" r="r" t="t"/>
              <a:pathLst>
                <a:path extrusionOk="0" h="56475" w="97946">
                  <a:moveTo>
                    <a:pt x="66095" y="0"/>
                  </a:moveTo>
                  <a:cubicBezTo>
                    <a:pt x="59697" y="0"/>
                    <a:pt x="53588" y="1292"/>
                    <a:pt x="49023" y="3926"/>
                  </a:cubicBezTo>
                  <a:lnTo>
                    <a:pt x="6892" y="28237"/>
                  </a:lnTo>
                  <a:cubicBezTo>
                    <a:pt x="2231" y="30944"/>
                    <a:pt x="0" y="34578"/>
                    <a:pt x="100" y="38363"/>
                  </a:cubicBezTo>
                  <a:cubicBezTo>
                    <a:pt x="251" y="42749"/>
                    <a:pt x="3484" y="47335"/>
                    <a:pt x="9725" y="50919"/>
                  </a:cubicBezTo>
                  <a:cubicBezTo>
                    <a:pt x="16085" y="54592"/>
                    <a:pt x="24221" y="56474"/>
                    <a:pt x="31937" y="56474"/>
                  </a:cubicBezTo>
                  <a:cubicBezTo>
                    <a:pt x="38329" y="56474"/>
                    <a:pt x="44433" y="55183"/>
                    <a:pt x="48998" y="52548"/>
                  </a:cubicBezTo>
                  <a:lnTo>
                    <a:pt x="91129" y="28237"/>
                  </a:lnTo>
                  <a:cubicBezTo>
                    <a:pt x="95690" y="25606"/>
                    <a:pt x="97921" y="22097"/>
                    <a:pt x="97921" y="18413"/>
                  </a:cubicBezTo>
                  <a:cubicBezTo>
                    <a:pt x="97946" y="13951"/>
                    <a:pt x="94687" y="9215"/>
                    <a:pt x="88321" y="5555"/>
                  </a:cubicBezTo>
                  <a:cubicBezTo>
                    <a:pt x="81961" y="1882"/>
                    <a:pt x="73817" y="0"/>
                    <a:pt x="66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0"/>
            <p:cNvSpPr/>
            <p:nvPr/>
          </p:nvSpPr>
          <p:spPr>
            <a:xfrm>
              <a:off x="4078475" y="2713700"/>
              <a:ext cx="456800" cy="264425"/>
            </a:xfrm>
            <a:custGeom>
              <a:rect b="b" l="l" r="r" t="t"/>
              <a:pathLst>
                <a:path extrusionOk="0" h="10577" w="18272">
                  <a:moveTo>
                    <a:pt x="17895" y="3659"/>
                  </a:moveTo>
                  <a:lnTo>
                    <a:pt x="11554" y="0"/>
                  </a:lnTo>
                  <a:lnTo>
                    <a:pt x="827" y="6191"/>
                  </a:lnTo>
                  <a:lnTo>
                    <a:pt x="0" y="6291"/>
                  </a:lnTo>
                  <a:lnTo>
                    <a:pt x="0" y="6516"/>
                  </a:lnTo>
                  <a:cubicBezTo>
                    <a:pt x="0" y="6617"/>
                    <a:pt x="51" y="6667"/>
                    <a:pt x="126" y="6717"/>
                  </a:cubicBezTo>
                  <a:lnTo>
                    <a:pt x="6592" y="10451"/>
                  </a:lnTo>
                  <a:cubicBezTo>
                    <a:pt x="6792" y="10577"/>
                    <a:pt x="7143" y="10552"/>
                    <a:pt x="7369" y="10426"/>
                  </a:cubicBezTo>
                  <a:lnTo>
                    <a:pt x="18071" y="4236"/>
                  </a:lnTo>
                  <a:cubicBezTo>
                    <a:pt x="18221" y="4161"/>
                    <a:pt x="18271" y="4060"/>
                    <a:pt x="18271" y="3960"/>
                  </a:cubicBezTo>
                  <a:lnTo>
                    <a:pt x="18271" y="3609"/>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0"/>
            <p:cNvSpPr/>
            <p:nvPr/>
          </p:nvSpPr>
          <p:spPr>
            <a:xfrm>
              <a:off x="4009550" y="2481225"/>
              <a:ext cx="357800" cy="389750"/>
            </a:xfrm>
            <a:custGeom>
              <a:rect b="b" l="l" r="r" t="t"/>
              <a:pathLst>
                <a:path extrusionOk="0" h="15590" w="14312">
                  <a:moveTo>
                    <a:pt x="14311" y="8948"/>
                  </a:moveTo>
                  <a:lnTo>
                    <a:pt x="2757" y="15590"/>
                  </a:lnTo>
                  <a:lnTo>
                    <a:pt x="76" y="7069"/>
                  </a:lnTo>
                  <a:cubicBezTo>
                    <a:pt x="1" y="6818"/>
                    <a:pt x="76" y="6517"/>
                    <a:pt x="276" y="6392"/>
                  </a:cubicBezTo>
                  <a:lnTo>
                    <a:pt x="11179" y="101"/>
                  </a:lnTo>
                  <a:cubicBezTo>
                    <a:pt x="11379" y="1"/>
                    <a:pt x="11605" y="101"/>
                    <a:pt x="11680" y="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0"/>
            <p:cNvSpPr/>
            <p:nvPr/>
          </p:nvSpPr>
          <p:spPr>
            <a:xfrm>
              <a:off x="4024600" y="2505675"/>
              <a:ext cx="327700" cy="344000"/>
            </a:xfrm>
            <a:custGeom>
              <a:rect b="b" l="l" r="r" t="t"/>
              <a:pathLst>
                <a:path extrusionOk="0" h="13760" w="13108">
                  <a:moveTo>
                    <a:pt x="13108" y="7594"/>
                  </a:moveTo>
                  <a:lnTo>
                    <a:pt x="2456" y="13760"/>
                  </a:lnTo>
                  <a:lnTo>
                    <a:pt x="0" y="6216"/>
                  </a:lnTo>
                  <a:lnTo>
                    <a:pt x="10777" y="0"/>
                  </a:lnTo>
                  <a:close/>
                </a:path>
              </a:pathLst>
            </a:custGeom>
            <a:solidFill>
              <a:srgbClr val="BEE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0"/>
            <p:cNvSpPr/>
            <p:nvPr/>
          </p:nvSpPr>
          <p:spPr>
            <a:xfrm>
              <a:off x="4078475" y="2704925"/>
              <a:ext cx="458050" cy="264425"/>
            </a:xfrm>
            <a:custGeom>
              <a:rect b="b" l="l" r="r" t="t"/>
              <a:pathLst>
                <a:path extrusionOk="0" h="10577" w="18322">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p:nvPr/>
          </p:nvSpPr>
          <p:spPr>
            <a:xfrm>
              <a:off x="4078475" y="2704925"/>
              <a:ext cx="458050" cy="264425"/>
            </a:xfrm>
            <a:custGeom>
              <a:rect b="b" l="l" r="r" t="t"/>
              <a:pathLst>
                <a:path extrusionOk="0" h="10577" w="18322">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4107925" y="2721200"/>
              <a:ext cx="339000" cy="196150"/>
            </a:xfrm>
            <a:custGeom>
              <a:rect b="b" l="l" r="r" t="t"/>
              <a:pathLst>
                <a:path extrusionOk="0" h="7846" w="13560">
                  <a:moveTo>
                    <a:pt x="13559" y="1805"/>
                  </a:moveTo>
                  <a:lnTo>
                    <a:pt x="3108" y="7846"/>
                  </a:lnTo>
                  <a:lnTo>
                    <a:pt x="0" y="6041"/>
                  </a:lnTo>
                  <a:lnTo>
                    <a:pt x="10452" y="1"/>
                  </a:lnTo>
                  <a:close/>
                </a:path>
              </a:pathLst>
            </a:custGeom>
            <a:solidFill>
              <a:srgbClr val="112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4303400" y="2834625"/>
              <a:ext cx="110950" cy="63925"/>
            </a:xfrm>
            <a:custGeom>
              <a:rect b="b" l="l" r="r" t="t"/>
              <a:pathLst>
                <a:path extrusionOk="0" h="2557" w="4438">
                  <a:moveTo>
                    <a:pt x="4287" y="1028"/>
                  </a:moveTo>
                  <a:lnTo>
                    <a:pt x="1805" y="2456"/>
                  </a:lnTo>
                  <a:cubicBezTo>
                    <a:pt x="1655" y="2532"/>
                    <a:pt x="1430" y="2557"/>
                    <a:pt x="1329" y="2481"/>
                  </a:cubicBezTo>
                  <a:lnTo>
                    <a:pt x="126" y="1805"/>
                  </a:lnTo>
                  <a:cubicBezTo>
                    <a:pt x="1" y="1730"/>
                    <a:pt x="26" y="1604"/>
                    <a:pt x="151" y="1529"/>
                  </a:cubicBezTo>
                  <a:lnTo>
                    <a:pt x="2658" y="75"/>
                  </a:lnTo>
                  <a:cubicBezTo>
                    <a:pt x="2783" y="0"/>
                    <a:pt x="3008" y="0"/>
                    <a:pt x="3134" y="50"/>
                  </a:cubicBezTo>
                  <a:lnTo>
                    <a:pt x="4312" y="752"/>
                  </a:lnTo>
                  <a:cubicBezTo>
                    <a:pt x="4437" y="827"/>
                    <a:pt x="4437" y="953"/>
                    <a:pt x="4287" y="102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0"/>
            <p:cNvSpPr/>
            <p:nvPr/>
          </p:nvSpPr>
          <p:spPr>
            <a:xfrm>
              <a:off x="2587225" y="3027600"/>
              <a:ext cx="314575" cy="339700"/>
            </a:xfrm>
            <a:custGeom>
              <a:rect b="b" l="l" r="r" t="t"/>
              <a:pathLst>
                <a:path extrusionOk="0" h="13588" w="12583">
                  <a:moveTo>
                    <a:pt x="5239" y="1"/>
                  </a:moveTo>
                  <a:cubicBezTo>
                    <a:pt x="5239" y="1"/>
                    <a:pt x="277" y="9249"/>
                    <a:pt x="1" y="9775"/>
                  </a:cubicBezTo>
                  <a:cubicBezTo>
                    <a:pt x="1" y="9775"/>
                    <a:pt x="7094" y="13334"/>
                    <a:pt x="7695" y="13585"/>
                  </a:cubicBezTo>
                  <a:cubicBezTo>
                    <a:pt x="7701" y="13587"/>
                    <a:pt x="7707" y="13588"/>
                    <a:pt x="7713" y="13588"/>
                  </a:cubicBezTo>
                  <a:cubicBezTo>
                    <a:pt x="8356" y="13588"/>
                    <a:pt x="12582" y="2407"/>
                    <a:pt x="12582" y="2407"/>
                  </a:cubicBezTo>
                  <a:lnTo>
                    <a:pt x="5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0"/>
            <p:cNvSpPr/>
            <p:nvPr/>
          </p:nvSpPr>
          <p:spPr>
            <a:xfrm>
              <a:off x="2975075" y="2666700"/>
              <a:ext cx="424850" cy="142250"/>
            </a:xfrm>
            <a:custGeom>
              <a:rect b="b" l="l" r="r" t="t"/>
              <a:pathLst>
                <a:path extrusionOk="0" h="5690" w="16994">
                  <a:moveTo>
                    <a:pt x="6016" y="0"/>
                  </a:moveTo>
                  <a:lnTo>
                    <a:pt x="1" y="4587"/>
                  </a:lnTo>
                  <a:lnTo>
                    <a:pt x="10703" y="5690"/>
                  </a:lnTo>
                  <a:lnTo>
                    <a:pt x="16993" y="953"/>
                  </a:lnTo>
                  <a:lnTo>
                    <a:pt x="60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0"/>
            <p:cNvSpPr/>
            <p:nvPr/>
          </p:nvSpPr>
          <p:spPr>
            <a:xfrm>
              <a:off x="2835350" y="3150550"/>
              <a:ext cx="323975" cy="186775"/>
            </a:xfrm>
            <a:custGeom>
              <a:rect b="b" l="l" r="r" t="t"/>
              <a:pathLst>
                <a:path extrusionOk="0" h="7471" w="12959">
                  <a:moveTo>
                    <a:pt x="7434" y="0"/>
                  </a:moveTo>
                  <a:cubicBezTo>
                    <a:pt x="7280" y="0"/>
                    <a:pt x="7118" y="37"/>
                    <a:pt x="6993" y="120"/>
                  </a:cubicBezTo>
                  <a:lnTo>
                    <a:pt x="176" y="4055"/>
                  </a:lnTo>
                  <a:cubicBezTo>
                    <a:pt x="151" y="4055"/>
                    <a:pt x="126" y="4080"/>
                    <a:pt x="76" y="4105"/>
                  </a:cubicBezTo>
                  <a:lnTo>
                    <a:pt x="1" y="4130"/>
                  </a:lnTo>
                  <a:lnTo>
                    <a:pt x="1" y="4306"/>
                  </a:lnTo>
                  <a:cubicBezTo>
                    <a:pt x="1" y="4381"/>
                    <a:pt x="51" y="4431"/>
                    <a:pt x="126" y="4481"/>
                  </a:cubicBezTo>
                  <a:lnTo>
                    <a:pt x="5164" y="7388"/>
                  </a:lnTo>
                  <a:cubicBezTo>
                    <a:pt x="5254" y="7445"/>
                    <a:pt x="5375" y="7471"/>
                    <a:pt x="5501" y="7471"/>
                  </a:cubicBezTo>
                  <a:cubicBezTo>
                    <a:pt x="5655" y="7471"/>
                    <a:pt x="5817" y="7432"/>
                    <a:pt x="5941" y="7363"/>
                  </a:cubicBezTo>
                  <a:lnTo>
                    <a:pt x="12758" y="3428"/>
                  </a:lnTo>
                  <a:cubicBezTo>
                    <a:pt x="12883" y="3353"/>
                    <a:pt x="12933" y="3278"/>
                    <a:pt x="12958" y="3178"/>
                  </a:cubicBezTo>
                  <a:lnTo>
                    <a:pt x="12958" y="3002"/>
                  </a:lnTo>
                  <a:lnTo>
                    <a:pt x="12858" y="3027"/>
                  </a:lnTo>
                  <a:cubicBezTo>
                    <a:pt x="12858" y="3002"/>
                    <a:pt x="12833" y="3002"/>
                    <a:pt x="12808" y="2977"/>
                  </a:cubicBezTo>
                  <a:lnTo>
                    <a:pt x="7770" y="70"/>
                  </a:lnTo>
                  <a:cubicBezTo>
                    <a:pt x="7680" y="25"/>
                    <a:pt x="7560" y="0"/>
                    <a:pt x="743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0"/>
            <p:cNvSpPr/>
            <p:nvPr/>
          </p:nvSpPr>
          <p:spPr>
            <a:xfrm>
              <a:off x="2833475" y="3146475"/>
              <a:ext cx="327100" cy="186850"/>
            </a:xfrm>
            <a:custGeom>
              <a:rect b="b" l="l" r="r" t="t"/>
              <a:pathLst>
                <a:path extrusionOk="0" h="7474" w="13084">
                  <a:moveTo>
                    <a:pt x="7508" y="0"/>
                  </a:moveTo>
                  <a:cubicBezTo>
                    <a:pt x="7354" y="0"/>
                    <a:pt x="7192" y="39"/>
                    <a:pt x="7068" y="108"/>
                  </a:cubicBezTo>
                  <a:lnTo>
                    <a:pt x="251" y="4043"/>
                  </a:lnTo>
                  <a:cubicBezTo>
                    <a:pt x="26" y="4168"/>
                    <a:pt x="1" y="4368"/>
                    <a:pt x="201" y="4494"/>
                  </a:cubicBezTo>
                  <a:lnTo>
                    <a:pt x="5239" y="7401"/>
                  </a:lnTo>
                  <a:cubicBezTo>
                    <a:pt x="5333" y="7448"/>
                    <a:pt x="5462" y="7473"/>
                    <a:pt x="5594" y="7473"/>
                  </a:cubicBezTo>
                  <a:cubicBezTo>
                    <a:pt x="5743" y="7473"/>
                    <a:pt x="5897" y="7442"/>
                    <a:pt x="6016" y="7376"/>
                  </a:cubicBezTo>
                  <a:lnTo>
                    <a:pt x="12833" y="3441"/>
                  </a:lnTo>
                  <a:cubicBezTo>
                    <a:pt x="13058" y="3291"/>
                    <a:pt x="13083" y="3090"/>
                    <a:pt x="12883" y="2990"/>
                  </a:cubicBezTo>
                  <a:lnTo>
                    <a:pt x="7845" y="83"/>
                  </a:lnTo>
                  <a:cubicBezTo>
                    <a:pt x="7755" y="26"/>
                    <a:pt x="7634" y="0"/>
                    <a:pt x="7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p:nvPr/>
          </p:nvSpPr>
          <p:spPr>
            <a:xfrm>
              <a:off x="2852900" y="3154175"/>
              <a:ext cx="293250" cy="169200"/>
            </a:xfrm>
            <a:custGeom>
              <a:rect b="b" l="l" r="r" t="t"/>
              <a:pathLst>
                <a:path extrusionOk="0" h="6768" w="11730">
                  <a:moveTo>
                    <a:pt x="6742" y="0"/>
                  </a:moveTo>
                  <a:lnTo>
                    <a:pt x="1" y="3885"/>
                  </a:lnTo>
                  <a:lnTo>
                    <a:pt x="4963" y="6767"/>
                  </a:lnTo>
                  <a:lnTo>
                    <a:pt x="11730" y="2857"/>
                  </a:lnTo>
                  <a:lnTo>
                    <a:pt x="6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2788375" y="2228725"/>
              <a:ext cx="448025" cy="428600"/>
            </a:xfrm>
            <a:custGeom>
              <a:rect b="b" l="l" r="r" t="t"/>
              <a:pathLst>
                <a:path extrusionOk="0" h="17144" w="17921">
                  <a:moveTo>
                    <a:pt x="3810" y="878"/>
                  </a:moveTo>
                  <a:cubicBezTo>
                    <a:pt x="6692" y="2156"/>
                    <a:pt x="6040" y="9800"/>
                    <a:pt x="8221" y="11730"/>
                  </a:cubicBezTo>
                  <a:cubicBezTo>
                    <a:pt x="9449" y="12808"/>
                    <a:pt x="15564" y="14211"/>
                    <a:pt x="17243" y="14236"/>
                  </a:cubicBezTo>
                  <a:cubicBezTo>
                    <a:pt x="17920" y="15615"/>
                    <a:pt x="16742" y="17143"/>
                    <a:pt x="16742" y="17143"/>
                  </a:cubicBezTo>
                  <a:cubicBezTo>
                    <a:pt x="6341" y="16291"/>
                    <a:pt x="5589" y="16041"/>
                    <a:pt x="3208" y="11830"/>
                  </a:cubicBezTo>
                  <a:cubicBezTo>
                    <a:pt x="1328" y="8547"/>
                    <a:pt x="0" y="0"/>
                    <a:pt x="3810" y="8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3187500" y="2590775"/>
              <a:ext cx="194250" cy="85000"/>
            </a:xfrm>
            <a:custGeom>
              <a:rect b="b" l="l" r="r" t="t"/>
              <a:pathLst>
                <a:path extrusionOk="0" h="3400" w="7770">
                  <a:moveTo>
                    <a:pt x="3514" y="0"/>
                  </a:moveTo>
                  <a:cubicBezTo>
                    <a:pt x="2502" y="0"/>
                    <a:pt x="953" y="180"/>
                    <a:pt x="953" y="180"/>
                  </a:cubicBezTo>
                  <a:cubicBezTo>
                    <a:pt x="301" y="531"/>
                    <a:pt x="0" y="1133"/>
                    <a:pt x="226" y="2135"/>
                  </a:cubicBezTo>
                  <a:cubicBezTo>
                    <a:pt x="226" y="2135"/>
                    <a:pt x="1604" y="2361"/>
                    <a:pt x="2983" y="2837"/>
                  </a:cubicBezTo>
                  <a:cubicBezTo>
                    <a:pt x="3912" y="3158"/>
                    <a:pt x="4443" y="3400"/>
                    <a:pt x="4767" y="3400"/>
                  </a:cubicBezTo>
                  <a:cubicBezTo>
                    <a:pt x="4923" y="3400"/>
                    <a:pt x="5031" y="3343"/>
                    <a:pt x="5113" y="3213"/>
                  </a:cubicBezTo>
                  <a:cubicBezTo>
                    <a:pt x="5389" y="2762"/>
                    <a:pt x="3434" y="2260"/>
                    <a:pt x="3434" y="2060"/>
                  </a:cubicBezTo>
                  <a:cubicBezTo>
                    <a:pt x="3434" y="2005"/>
                    <a:pt x="3491" y="1982"/>
                    <a:pt x="3583" y="1982"/>
                  </a:cubicBezTo>
                  <a:cubicBezTo>
                    <a:pt x="3825" y="1982"/>
                    <a:pt x="4310" y="2140"/>
                    <a:pt x="4637" y="2286"/>
                  </a:cubicBezTo>
                  <a:cubicBezTo>
                    <a:pt x="5031" y="2471"/>
                    <a:pt x="6367" y="2870"/>
                    <a:pt x="6784" y="2870"/>
                  </a:cubicBezTo>
                  <a:cubicBezTo>
                    <a:pt x="6818" y="2870"/>
                    <a:pt x="6846" y="2868"/>
                    <a:pt x="6867" y="2862"/>
                  </a:cubicBezTo>
                  <a:cubicBezTo>
                    <a:pt x="7770" y="2661"/>
                    <a:pt x="6692" y="1734"/>
                    <a:pt x="6366" y="1408"/>
                  </a:cubicBezTo>
                  <a:cubicBezTo>
                    <a:pt x="6015" y="1057"/>
                    <a:pt x="4812" y="331"/>
                    <a:pt x="4286" y="80"/>
                  </a:cubicBezTo>
                  <a:cubicBezTo>
                    <a:pt x="4151" y="22"/>
                    <a:pt x="3864" y="0"/>
                    <a:pt x="35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3047775" y="2634500"/>
              <a:ext cx="59550" cy="72825"/>
            </a:xfrm>
            <a:custGeom>
              <a:rect b="b" l="l" r="r" t="t"/>
              <a:pathLst>
                <a:path extrusionOk="0" h="2913" w="2382">
                  <a:moveTo>
                    <a:pt x="2194" y="0"/>
                  </a:moveTo>
                  <a:cubicBezTo>
                    <a:pt x="2146" y="0"/>
                    <a:pt x="2097" y="19"/>
                    <a:pt x="2055" y="60"/>
                  </a:cubicBezTo>
                  <a:lnTo>
                    <a:pt x="50" y="2642"/>
                  </a:lnTo>
                  <a:cubicBezTo>
                    <a:pt x="0" y="2717"/>
                    <a:pt x="0" y="2817"/>
                    <a:pt x="75" y="2867"/>
                  </a:cubicBezTo>
                  <a:cubicBezTo>
                    <a:pt x="107" y="2899"/>
                    <a:pt x="143" y="2913"/>
                    <a:pt x="179" y="2913"/>
                  </a:cubicBezTo>
                  <a:cubicBezTo>
                    <a:pt x="230" y="2913"/>
                    <a:pt x="282" y="2886"/>
                    <a:pt x="326" y="2842"/>
                  </a:cubicBezTo>
                  <a:lnTo>
                    <a:pt x="2331" y="286"/>
                  </a:lnTo>
                  <a:cubicBezTo>
                    <a:pt x="2381" y="211"/>
                    <a:pt x="2381" y="110"/>
                    <a:pt x="2306" y="35"/>
                  </a:cubicBezTo>
                  <a:cubicBezTo>
                    <a:pt x="2272" y="13"/>
                    <a:pt x="2233" y="0"/>
                    <a:pt x="2194"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3005150" y="2668575"/>
              <a:ext cx="60175" cy="25725"/>
            </a:xfrm>
            <a:custGeom>
              <a:rect b="b" l="l" r="r" t="t"/>
              <a:pathLst>
                <a:path extrusionOk="0" h="1029" w="2407">
                  <a:moveTo>
                    <a:pt x="1" y="1"/>
                  </a:moveTo>
                  <a:cubicBezTo>
                    <a:pt x="903" y="452"/>
                    <a:pt x="2407" y="176"/>
                    <a:pt x="2407" y="351"/>
                  </a:cubicBezTo>
                  <a:cubicBezTo>
                    <a:pt x="2407" y="502"/>
                    <a:pt x="2106" y="1028"/>
                    <a:pt x="1480" y="1028"/>
                  </a:cubicBezTo>
                  <a:cubicBezTo>
                    <a:pt x="853" y="1028"/>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2943125" y="2655425"/>
              <a:ext cx="163575" cy="109050"/>
            </a:xfrm>
            <a:custGeom>
              <a:rect b="b" l="l" r="r" t="t"/>
              <a:pathLst>
                <a:path extrusionOk="0" h="4362" w="6543">
                  <a:moveTo>
                    <a:pt x="1" y="1905"/>
                  </a:moveTo>
                  <a:cubicBezTo>
                    <a:pt x="527" y="1329"/>
                    <a:pt x="1855" y="0"/>
                    <a:pt x="2908" y="702"/>
                  </a:cubicBezTo>
                  <a:cubicBezTo>
                    <a:pt x="3961" y="1379"/>
                    <a:pt x="4662" y="1379"/>
                    <a:pt x="4988" y="1504"/>
                  </a:cubicBezTo>
                  <a:cubicBezTo>
                    <a:pt x="5339" y="978"/>
                    <a:pt x="5865" y="1379"/>
                    <a:pt x="6216" y="2131"/>
                  </a:cubicBezTo>
                  <a:cubicBezTo>
                    <a:pt x="6542" y="2882"/>
                    <a:pt x="4311" y="3785"/>
                    <a:pt x="3961" y="4085"/>
                  </a:cubicBezTo>
                  <a:cubicBezTo>
                    <a:pt x="3610" y="4361"/>
                    <a:pt x="1" y="3785"/>
                    <a:pt x="1" y="378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2507650" y="2342125"/>
              <a:ext cx="458050" cy="449900"/>
            </a:xfrm>
            <a:custGeom>
              <a:rect b="b" l="l" r="r" t="t"/>
              <a:pathLst>
                <a:path extrusionOk="0" h="17996" w="18322">
                  <a:moveTo>
                    <a:pt x="3836" y="953"/>
                  </a:moveTo>
                  <a:cubicBezTo>
                    <a:pt x="6693" y="2357"/>
                    <a:pt x="7570" y="11204"/>
                    <a:pt x="9750" y="13309"/>
                  </a:cubicBezTo>
                  <a:cubicBezTo>
                    <a:pt x="10978" y="14487"/>
                    <a:pt x="15966" y="13535"/>
                    <a:pt x="17645" y="13585"/>
                  </a:cubicBezTo>
                  <a:cubicBezTo>
                    <a:pt x="18322" y="15064"/>
                    <a:pt x="17420" y="16868"/>
                    <a:pt x="17420" y="16868"/>
                  </a:cubicBezTo>
                  <a:cubicBezTo>
                    <a:pt x="7871" y="17996"/>
                    <a:pt x="5440" y="17745"/>
                    <a:pt x="3034" y="13159"/>
                  </a:cubicBezTo>
                  <a:cubicBezTo>
                    <a:pt x="1154" y="9575"/>
                    <a:pt x="1" y="1"/>
                    <a:pt x="3836" y="9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4457550" y="1745025"/>
              <a:ext cx="160425" cy="149125"/>
            </a:xfrm>
            <a:custGeom>
              <a:rect b="b" l="l" r="r" t="t"/>
              <a:pathLst>
                <a:path extrusionOk="0" h="5965" w="6417">
                  <a:moveTo>
                    <a:pt x="6141" y="3008"/>
                  </a:moveTo>
                  <a:cubicBezTo>
                    <a:pt x="5865" y="2080"/>
                    <a:pt x="5339" y="1203"/>
                    <a:pt x="4537" y="677"/>
                  </a:cubicBezTo>
                  <a:cubicBezTo>
                    <a:pt x="4311" y="551"/>
                    <a:pt x="4086" y="426"/>
                    <a:pt x="3860" y="326"/>
                  </a:cubicBezTo>
                  <a:cubicBezTo>
                    <a:pt x="3735" y="301"/>
                    <a:pt x="3635" y="251"/>
                    <a:pt x="3509" y="251"/>
                  </a:cubicBezTo>
                  <a:cubicBezTo>
                    <a:pt x="3434" y="251"/>
                    <a:pt x="3234" y="201"/>
                    <a:pt x="3158" y="251"/>
                  </a:cubicBezTo>
                  <a:cubicBezTo>
                    <a:pt x="3133" y="301"/>
                    <a:pt x="3133" y="376"/>
                    <a:pt x="3158" y="451"/>
                  </a:cubicBezTo>
                  <a:cubicBezTo>
                    <a:pt x="3259" y="652"/>
                    <a:pt x="3484" y="802"/>
                    <a:pt x="3710" y="902"/>
                  </a:cubicBezTo>
                  <a:cubicBezTo>
                    <a:pt x="4061" y="1128"/>
                    <a:pt x="4186" y="1429"/>
                    <a:pt x="4311" y="1779"/>
                  </a:cubicBezTo>
                  <a:cubicBezTo>
                    <a:pt x="3960" y="1429"/>
                    <a:pt x="3660" y="1053"/>
                    <a:pt x="3234" y="777"/>
                  </a:cubicBezTo>
                  <a:cubicBezTo>
                    <a:pt x="2807" y="501"/>
                    <a:pt x="2356" y="326"/>
                    <a:pt x="1905" y="150"/>
                  </a:cubicBezTo>
                  <a:cubicBezTo>
                    <a:pt x="1705" y="75"/>
                    <a:pt x="1479" y="0"/>
                    <a:pt x="1279" y="25"/>
                  </a:cubicBezTo>
                  <a:cubicBezTo>
                    <a:pt x="1028" y="75"/>
                    <a:pt x="928" y="276"/>
                    <a:pt x="1078" y="476"/>
                  </a:cubicBezTo>
                  <a:cubicBezTo>
                    <a:pt x="1228" y="652"/>
                    <a:pt x="1479" y="702"/>
                    <a:pt x="1655" y="827"/>
                  </a:cubicBezTo>
                  <a:cubicBezTo>
                    <a:pt x="1930" y="952"/>
                    <a:pt x="2156" y="1128"/>
                    <a:pt x="2381" y="1328"/>
                  </a:cubicBezTo>
                  <a:cubicBezTo>
                    <a:pt x="2482" y="1429"/>
                    <a:pt x="2582" y="1529"/>
                    <a:pt x="2657" y="1629"/>
                  </a:cubicBezTo>
                  <a:cubicBezTo>
                    <a:pt x="2732" y="1729"/>
                    <a:pt x="2782" y="1880"/>
                    <a:pt x="2883" y="1930"/>
                  </a:cubicBezTo>
                  <a:cubicBezTo>
                    <a:pt x="2632" y="1830"/>
                    <a:pt x="2381" y="1704"/>
                    <a:pt x="2131" y="1554"/>
                  </a:cubicBezTo>
                  <a:cubicBezTo>
                    <a:pt x="1905" y="1429"/>
                    <a:pt x="1680" y="1378"/>
                    <a:pt x="1454" y="1253"/>
                  </a:cubicBezTo>
                  <a:cubicBezTo>
                    <a:pt x="1254" y="1178"/>
                    <a:pt x="1078" y="1028"/>
                    <a:pt x="878" y="927"/>
                  </a:cubicBezTo>
                  <a:cubicBezTo>
                    <a:pt x="777" y="852"/>
                    <a:pt x="652" y="802"/>
                    <a:pt x="552" y="877"/>
                  </a:cubicBezTo>
                  <a:cubicBezTo>
                    <a:pt x="477" y="902"/>
                    <a:pt x="452" y="1003"/>
                    <a:pt x="452" y="1078"/>
                  </a:cubicBezTo>
                  <a:cubicBezTo>
                    <a:pt x="452" y="1178"/>
                    <a:pt x="477" y="1253"/>
                    <a:pt x="527" y="1328"/>
                  </a:cubicBezTo>
                  <a:cubicBezTo>
                    <a:pt x="652" y="1504"/>
                    <a:pt x="802" y="1679"/>
                    <a:pt x="1003" y="1779"/>
                  </a:cubicBezTo>
                  <a:cubicBezTo>
                    <a:pt x="1178" y="1855"/>
                    <a:pt x="1304" y="1980"/>
                    <a:pt x="1454" y="2105"/>
                  </a:cubicBezTo>
                  <a:cubicBezTo>
                    <a:pt x="1655" y="2231"/>
                    <a:pt x="1855" y="2381"/>
                    <a:pt x="2056" y="2531"/>
                  </a:cubicBezTo>
                  <a:cubicBezTo>
                    <a:pt x="2156" y="2607"/>
                    <a:pt x="2231" y="2682"/>
                    <a:pt x="2331" y="2782"/>
                  </a:cubicBezTo>
                  <a:cubicBezTo>
                    <a:pt x="2406" y="2832"/>
                    <a:pt x="2482" y="2982"/>
                    <a:pt x="2582" y="3033"/>
                  </a:cubicBezTo>
                  <a:cubicBezTo>
                    <a:pt x="2181" y="2807"/>
                    <a:pt x="1780" y="2581"/>
                    <a:pt x="1404" y="2331"/>
                  </a:cubicBezTo>
                  <a:cubicBezTo>
                    <a:pt x="1279" y="2231"/>
                    <a:pt x="1103" y="2155"/>
                    <a:pt x="1003" y="2030"/>
                  </a:cubicBezTo>
                  <a:cubicBezTo>
                    <a:pt x="853" y="1880"/>
                    <a:pt x="677" y="1779"/>
                    <a:pt x="452" y="1754"/>
                  </a:cubicBezTo>
                  <a:cubicBezTo>
                    <a:pt x="426" y="1754"/>
                    <a:pt x="351" y="1729"/>
                    <a:pt x="326" y="1754"/>
                  </a:cubicBezTo>
                  <a:cubicBezTo>
                    <a:pt x="251" y="1805"/>
                    <a:pt x="251" y="1880"/>
                    <a:pt x="251" y="1930"/>
                  </a:cubicBezTo>
                  <a:cubicBezTo>
                    <a:pt x="276" y="2005"/>
                    <a:pt x="301" y="2055"/>
                    <a:pt x="351" y="2105"/>
                  </a:cubicBezTo>
                  <a:cubicBezTo>
                    <a:pt x="577" y="2431"/>
                    <a:pt x="827" y="2707"/>
                    <a:pt x="1103" y="2982"/>
                  </a:cubicBezTo>
                  <a:cubicBezTo>
                    <a:pt x="1379" y="3208"/>
                    <a:pt x="1730" y="3534"/>
                    <a:pt x="2056" y="3609"/>
                  </a:cubicBezTo>
                  <a:cubicBezTo>
                    <a:pt x="1579" y="3509"/>
                    <a:pt x="1153" y="3308"/>
                    <a:pt x="802" y="2982"/>
                  </a:cubicBezTo>
                  <a:cubicBezTo>
                    <a:pt x="627" y="2832"/>
                    <a:pt x="452" y="2657"/>
                    <a:pt x="201" y="2632"/>
                  </a:cubicBezTo>
                  <a:cubicBezTo>
                    <a:pt x="151" y="2632"/>
                    <a:pt x="51" y="2632"/>
                    <a:pt x="25" y="2707"/>
                  </a:cubicBezTo>
                  <a:cubicBezTo>
                    <a:pt x="0" y="2757"/>
                    <a:pt x="25" y="2832"/>
                    <a:pt x="51" y="2907"/>
                  </a:cubicBezTo>
                  <a:cubicBezTo>
                    <a:pt x="301" y="3333"/>
                    <a:pt x="677" y="3835"/>
                    <a:pt x="1153" y="4035"/>
                  </a:cubicBezTo>
                  <a:cubicBezTo>
                    <a:pt x="1379" y="4160"/>
                    <a:pt x="1604" y="4361"/>
                    <a:pt x="1855" y="4486"/>
                  </a:cubicBezTo>
                  <a:cubicBezTo>
                    <a:pt x="2106" y="4662"/>
                    <a:pt x="2381" y="4787"/>
                    <a:pt x="2632" y="4962"/>
                  </a:cubicBezTo>
                  <a:cubicBezTo>
                    <a:pt x="3234" y="5313"/>
                    <a:pt x="3985" y="5689"/>
                    <a:pt x="4662" y="5890"/>
                  </a:cubicBezTo>
                  <a:cubicBezTo>
                    <a:pt x="4863" y="5940"/>
                    <a:pt x="5063" y="5965"/>
                    <a:pt x="5264" y="5965"/>
                  </a:cubicBezTo>
                  <a:cubicBezTo>
                    <a:pt x="5489" y="5965"/>
                    <a:pt x="5614" y="5915"/>
                    <a:pt x="5765" y="5764"/>
                  </a:cubicBezTo>
                  <a:cubicBezTo>
                    <a:pt x="6041" y="5539"/>
                    <a:pt x="6241" y="5188"/>
                    <a:pt x="6316" y="4837"/>
                  </a:cubicBezTo>
                  <a:cubicBezTo>
                    <a:pt x="6416" y="4386"/>
                    <a:pt x="6366" y="3960"/>
                    <a:pt x="6291" y="3509"/>
                  </a:cubicBezTo>
                  <a:cubicBezTo>
                    <a:pt x="6241" y="3358"/>
                    <a:pt x="6216" y="3183"/>
                    <a:pt x="6141" y="30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4334125" y="1724975"/>
              <a:ext cx="120325" cy="162925"/>
            </a:xfrm>
            <a:custGeom>
              <a:rect b="b" l="l" r="r" t="t"/>
              <a:pathLst>
                <a:path extrusionOk="0" h="6517" w="4813">
                  <a:moveTo>
                    <a:pt x="4737" y="4185"/>
                  </a:moveTo>
                  <a:cubicBezTo>
                    <a:pt x="4536" y="3033"/>
                    <a:pt x="4261" y="1679"/>
                    <a:pt x="3559" y="727"/>
                  </a:cubicBezTo>
                  <a:cubicBezTo>
                    <a:pt x="3509" y="702"/>
                    <a:pt x="3484" y="652"/>
                    <a:pt x="3434" y="652"/>
                  </a:cubicBezTo>
                  <a:cubicBezTo>
                    <a:pt x="3333" y="602"/>
                    <a:pt x="3233" y="752"/>
                    <a:pt x="3233" y="877"/>
                  </a:cubicBezTo>
                  <a:cubicBezTo>
                    <a:pt x="3183" y="1203"/>
                    <a:pt x="3333" y="1529"/>
                    <a:pt x="3459" y="1855"/>
                  </a:cubicBezTo>
                  <a:cubicBezTo>
                    <a:pt x="3559" y="2206"/>
                    <a:pt x="3559" y="2607"/>
                    <a:pt x="3509" y="3008"/>
                  </a:cubicBezTo>
                  <a:cubicBezTo>
                    <a:pt x="3484" y="2982"/>
                    <a:pt x="3459" y="2957"/>
                    <a:pt x="3434" y="2907"/>
                  </a:cubicBezTo>
                  <a:cubicBezTo>
                    <a:pt x="2857" y="2155"/>
                    <a:pt x="2556" y="1103"/>
                    <a:pt x="2180" y="226"/>
                  </a:cubicBezTo>
                  <a:cubicBezTo>
                    <a:pt x="2130" y="125"/>
                    <a:pt x="2080" y="0"/>
                    <a:pt x="1955" y="0"/>
                  </a:cubicBezTo>
                  <a:cubicBezTo>
                    <a:pt x="1805" y="0"/>
                    <a:pt x="1729" y="201"/>
                    <a:pt x="1729" y="351"/>
                  </a:cubicBezTo>
                  <a:cubicBezTo>
                    <a:pt x="1754" y="1053"/>
                    <a:pt x="1880" y="1679"/>
                    <a:pt x="2206" y="2331"/>
                  </a:cubicBezTo>
                  <a:cubicBezTo>
                    <a:pt x="1880" y="1855"/>
                    <a:pt x="1629" y="1353"/>
                    <a:pt x="1429" y="827"/>
                  </a:cubicBezTo>
                  <a:cubicBezTo>
                    <a:pt x="1378" y="702"/>
                    <a:pt x="1303" y="551"/>
                    <a:pt x="1153" y="551"/>
                  </a:cubicBezTo>
                  <a:cubicBezTo>
                    <a:pt x="602" y="501"/>
                    <a:pt x="1303" y="2657"/>
                    <a:pt x="1404" y="2932"/>
                  </a:cubicBezTo>
                  <a:cubicBezTo>
                    <a:pt x="1128" y="2531"/>
                    <a:pt x="927" y="2055"/>
                    <a:pt x="827" y="1579"/>
                  </a:cubicBezTo>
                  <a:cubicBezTo>
                    <a:pt x="802" y="1479"/>
                    <a:pt x="777" y="1404"/>
                    <a:pt x="727" y="1303"/>
                  </a:cubicBezTo>
                  <a:cubicBezTo>
                    <a:pt x="677" y="1228"/>
                    <a:pt x="526" y="1128"/>
                    <a:pt x="426" y="1228"/>
                  </a:cubicBezTo>
                  <a:cubicBezTo>
                    <a:pt x="376" y="1303"/>
                    <a:pt x="351" y="1529"/>
                    <a:pt x="351" y="1629"/>
                  </a:cubicBezTo>
                  <a:cubicBezTo>
                    <a:pt x="301" y="1955"/>
                    <a:pt x="401" y="2281"/>
                    <a:pt x="501" y="2556"/>
                  </a:cubicBezTo>
                  <a:cubicBezTo>
                    <a:pt x="677" y="2982"/>
                    <a:pt x="927" y="3383"/>
                    <a:pt x="1053" y="3810"/>
                  </a:cubicBezTo>
                  <a:lnTo>
                    <a:pt x="326" y="2907"/>
                  </a:lnTo>
                  <a:cubicBezTo>
                    <a:pt x="276" y="2857"/>
                    <a:pt x="201" y="2782"/>
                    <a:pt x="125" y="2807"/>
                  </a:cubicBezTo>
                  <a:cubicBezTo>
                    <a:pt x="25" y="2807"/>
                    <a:pt x="0" y="2957"/>
                    <a:pt x="25" y="3058"/>
                  </a:cubicBezTo>
                  <a:cubicBezTo>
                    <a:pt x="251" y="3734"/>
                    <a:pt x="602" y="4386"/>
                    <a:pt x="1103" y="4937"/>
                  </a:cubicBezTo>
                  <a:cubicBezTo>
                    <a:pt x="1328" y="5213"/>
                    <a:pt x="1629" y="5414"/>
                    <a:pt x="1855" y="5689"/>
                  </a:cubicBezTo>
                  <a:cubicBezTo>
                    <a:pt x="2080" y="5940"/>
                    <a:pt x="2381" y="6165"/>
                    <a:pt x="2707" y="6291"/>
                  </a:cubicBezTo>
                  <a:cubicBezTo>
                    <a:pt x="3058" y="6441"/>
                    <a:pt x="3434" y="6516"/>
                    <a:pt x="3810" y="6491"/>
                  </a:cubicBezTo>
                  <a:cubicBezTo>
                    <a:pt x="4085" y="6466"/>
                    <a:pt x="4261" y="6391"/>
                    <a:pt x="4436" y="6165"/>
                  </a:cubicBezTo>
                  <a:cubicBezTo>
                    <a:pt x="4561" y="5990"/>
                    <a:pt x="4712" y="5739"/>
                    <a:pt x="4762" y="5489"/>
                  </a:cubicBezTo>
                  <a:cubicBezTo>
                    <a:pt x="4812" y="5063"/>
                    <a:pt x="4812" y="4637"/>
                    <a:pt x="4737" y="418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4585375" y="1535100"/>
              <a:ext cx="270075" cy="468700"/>
            </a:xfrm>
            <a:custGeom>
              <a:rect b="b" l="l" r="r" t="t"/>
              <a:pathLst>
                <a:path extrusionOk="0" h="18748" w="10803">
                  <a:moveTo>
                    <a:pt x="1253" y="11179"/>
                  </a:moveTo>
                  <a:lnTo>
                    <a:pt x="5990" y="12808"/>
                  </a:lnTo>
                  <a:cubicBezTo>
                    <a:pt x="5514" y="6592"/>
                    <a:pt x="6617" y="1"/>
                    <a:pt x="9198" y="2357"/>
                  </a:cubicBezTo>
                  <a:cubicBezTo>
                    <a:pt x="10702" y="3735"/>
                    <a:pt x="10802" y="15314"/>
                    <a:pt x="9649" y="17044"/>
                  </a:cubicBezTo>
                  <a:cubicBezTo>
                    <a:pt x="8496" y="18748"/>
                    <a:pt x="3559" y="16292"/>
                    <a:pt x="100" y="14562"/>
                  </a:cubicBezTo>
                  <a:cubicBezTo>
                    <a:pt x="0" y="13059"/>
                    <a:pt x="1253" y="11179"/>
                    <a:pt x="1253" y="11179"/>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2447500" y="2677350"/>
              <a:ext cx="261950" cy="288875"/>
            </a:xfrm>
            <a:custGeom>
              <a:rect b="b" l="l" r="r" t="t"/>
              <a:pathLst>
                <a:path extrusionOk="0" h="11555" w="10478">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2445625" y="2635375"/>
              <a:ext cx="261950" cy="302650"/>
            </a:xfrm>
            <a:custGeom>
              <a:rect b="b" l="l" r="r" t="t"/>
              <a:pathLst>
                <a:path extrusionOk="0" h="12106" w="10478">
                  <a:moveTo>
                    <a:pt x="1154" y="2256"/>
                  </a:moveTo>
                  <a:cubicBezTo>
                    <a:pt x="1" y="3008"/>
                    <a:pt x="76" y="4737"/>
                    <a:pt x="151" y="5940"/>
                  </a:cubicBezTo>
                  <a:cubicBezTo>
                    <a:pt x="226" y="7644"/>
                    <a:pt x="1003" y="10025"/>
                    <a:pt x="2432" y="11103"/>
                  </a:cubicBezTo>
                  <a:cubicBezTo>
                    <a:pt x="3209" y="11705"/>
                    <a:pt x="3259" y="11780"/>
                    <a:pt x="4312" y="12106"/>
                  </a:cubicBezTo>
                  <a:cubicBezTo>
                    <a:pt x="4412" y="12055"/>
                    <a:pt x="4662" y="11905"/>
                    <a:pt x="4938" y="11705"/>
                  </a:cubicBezTo>
                  <a:cubicBezTo>
                    <a:pt x="5515" y="11253"/>
                    <a:pt x="5815" y="10502"/>
                    <a:pt x="5590" y="9800"/>
                  </a:cubicBezTo>
                  <a:cubicBezTo>
                    <a:pt x="5364" y="9098"/>
                    <a:pt x="5364" y="8271"/>
                    <a:pt x="5740" y="8070"/>
                  </a:cubicBezTo>
                  <a:cubicBezTo>
                    <a:pt x="6392" y="7720"/>
                    <a:pt x="6818" y="8948"/>
                    <a:pt x="6818" y="8948"/>
                  </a:cubicBezTo>
                  <a:cubicBezTo>
                    <a:pt x="7169" y="8822"/>
                    <a:pt x="7745" y="8396"/>
                    <a:pt x="7444" y="7644"/>
                  </a:cubicBezTo>
                  <a:cubicBezTo>
                    <a:pt x="7119" y="6918"/>
                    <a:pt x="7444" y="6141"/>
                    <a:pt x="7444" y="6141"/>
                  </a:cubicBezTo>
                  <a:cubicBezTo>
                    <a:pt x="8572" y="6166"/>
                    <a:pt x="9099" y="4612"/>
                    <a:pt x="9449" y="4411"/>
                  </a:cubicBezTo>
                  <a:cubicBezTo>
                    <a:pt x="10226" y="3985"/>
                    <a:pt x="10477" y="3810"/>
                    <a:pt x="10352" y="3083"/>
                  </a:cubicBezTo>
                  <a:cubicBezTo>
                    <a:pt x="10277" y="2607"/>
                    <a:pt x="10076" y="2131"/>
                    <a:pt x="9725" y="1805"/>
                  </a:cubicBezTo>
                  <a:cubicBezTo>
                    <a:pt x="9324" y="1429"/>
                    <a:pt x="7971" y="928"/>
                    <a:pt x="7444" y="802"/>
                  </a:cubicBezTo>
                  <a:cubicBezTo>
                    <a:pt x="4287" y="0"/>
                    <a:pt x="1855" y="577"/>
                    <a:pt x="1154" y="22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2268325" y="2903550"/>
              <a:ext cx="521950" cy="731225"/>
            </a:xfrm>
            <a:custGeom>
              <a:rect b="b" l="l" r="r" t="t"/>
              <a:pathLst>
                <a:path extrusionOk="0" h="29249" w="20878">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2551525" y="2936125"/>
              <a:ext cx="370950" cy="500025"/>
            </a:xfrm>
            <a:custGeom>
              <a:rect b="b" l="l" r="r" t="t"/>
              <a:pathLst>
                <a:path extrusionOk="0" h="20001" w="14838">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2873575" y="2904175"/>
              <a:ext cx="72700" cy="55775"/>
            </a:xfrm>
            <a:custGeom>
              <a:rect b="b" l="l" r="r" t="t"/>
              <a:pathLst>
                <a:path extrusionOk="0" h="2231" w="2908">
                  <a:moveTo>
                    <a:pt x="2908" y="0"/>
                  </a:moveTo>
                  <a:lnTo>
                    <a:pt x="2306" y="176"/>
                  </a:lnTo>
                  <a:lnTo>
                    <a:pt x="1" y="1905"/>
                  </a:lnTo>
                  <a:lnTo>
                    <a:pt x="176" y="2231"/>
                  </a:lnTo>
                  <a:lnTo>
                    <a:pt x="2632" y="401"/>
                  </a:lnTo>
                  <a:lnTo>
                    <a:pt x="2908" y="0"/>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2813425" y="2924850"/>
              <a:ext cx="134125" cy="169825"/>
            </a:xfrm>
            <a:custGeom>
              <a:rect b="b" l="l" r="r" t="t"/>
              <a:pathLst>
                <a:path extrusionOk="0" h="6793" w="5365">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2027075" y="3121575"/>
              <a:ext cx="414200" cy="794525"/>
            </a:xfrm>
            <a:custGeom>
              <a:rect b="b" l="l" r="r" t="t"/>
              <a:pathLst>
                <a:path extrusionOk="0" h="31781" w="16568">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2353525" y="3285125"/>
              <a:ext cx="188625" cy="642250"/>
            </a:xfrm>
            <a:custGeom>
              <a:rect b="b" l="l" r="r" t="t"/>
              <a:pathLst>
                <a:path extrusionOk="0" h="25690" w="7545">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3652400" y="2356550"/>
              <a:ext cx="60175" cy="25700"/>
            </a:xfrm>
            <a:custGeom>
              <a:rect b="b" l="l" r="r" t="t"/>
              <a:pathLst>
                <a:path extrusionOk="0" h="1028" w="2407">
                  <a:moveTo>
                    <a:pt x="1" y="0"/>
                  </a:moveTo>
                  <a:cubicBezTo>
                    <a:pt x="903" y="451"/>
                    <a:pt x="2407" y="176"/>
                    <a:pt x="2407" y="351"/>
                  </a:cubicBezTo>
                  <a:cubicBezTo>
                    <a:pt x="2407" y="527"/>
                    <a:pt x="2106" y="1028"/>
                    <a:pt x="1479" y="1028"/>
                  </a:cubicBezTo>
                  <a:cubicBezTo>
                    <a:pt x="853" y="1028"/>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3590375" y="2343375"/>
              <a:ext cx="163550" cy="109050"/>
            </a:xfrm>
            <a:custGeom>
              <a:rect b="b" l="l" r="r" t="t"/>
              <a:pathLst>
                <a:path extrusionOk="0" h="4362" w="6542">
                  <a:moveTo>
                    <a:pt x="0" y="1906"/>
                  </a:moveTo>
                  <a:cubicBezTo>
                    <a:pt x="502" y="1329"/>
                    <a:pt x="1830" y="1"/>
                    <a:pt x="2908" y="703"/>
                  </a:cubicBezTo>
                  <a:cubicBezTo>
                    <a:pt x="3960" y="1379"/>
                    <a:pt x="4637" y="1379"/>
                    <a:pt x="4988" y="1505"/>
                  </a:cubicBezTo>
                  <a:cubicBezTo>
                    <a:pt x="5339" y="978"/>
                    <a:pt x="5840" y="1379"/>
                    <a:pt x="6191" y="2131"/>
                  </a:cubicBezTo>
                  <a:cubicBezTo>
                    <a:pt x="6542" y="2883"/>
                    <a:pt x="4311" y="3811"/>
                    <a:pt x="3960" y="4086"/>
                  </a:cubicBezTo>
                  <a:cubicBezTo>
                    <a:pt x="3610" y="4362"/>
                    <a:pt x="0" y="3785"/>
                    <a:pt x="0" y="378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4332225" y="3053300"/>
              <a:ext cx="461200" cy="458050"/>
            </a:xfrm>
            <a:custGeom>
              <a:rect b="b" l="l" r="r" t="t"/>
              <a:pathLst>
                <a:path extrusionOk="0" h="18322" w="18448">
                  <a:moveTo>
                    <a:pt x="17169" y="3183"/>
                  </a:moveTo>
                  <a:cubicBezTo>
                    <a:pt x="17169" y="3183"/>
                    <a:pt x="7871" y="0"/>
                    <a:pt x="3936" y="476"/>
                  </a:cubicBezTo>
                  <a:cubicBezTo>
                    <a:pt x="1" y="953"/>
                    <a:pt x="878" y="17970"/>
                    <a:pt x="878" y="17970"/>
                  </a:cubicBezTo>
                  <a:cubicBezTo>
                    <a:pt x="878" y="17970"/>
                    <a:pt x="2958" y="18321"/>
                    <a:pt x="5038" y="17970"/>
                  </a:cubicBezTo>
                  <a:cubicBezTo>
                    <a:pt x="5916" y="13233"/>
                    <a:pt x="7344" y="8045"/>
                    <a:pt x="7344" y="8045"/>
                  </a:cubicBezTo>
                  <a:cubicBezTo>
                    <a:pt x="7344" y="8045"/>
                    <a:pt x="15891" y="10501"/>
                    <a:pt x="17169" y="9273"/>
                  </a:cubicBezTo>
                  <a:cubicBezTo>
                    <a:pt x="18447" y="8045"/>
                    <a:pt x="17169" y="3183"/>
                    <a:pt x="17169" y="318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4470075" y="3480600"/>
              <a:ext cx="480600" cy="277600"/>
            </a:xfrm>
            <a:custGeom>
              <a:rect b="b" l="l" r="r" t="t"/>
              <a:pathLst>
                <a:path extrusionOk="0" h="11104" w="19224">
                  <a:moveTo>
                    <a:pt x="1" y="7695"/>
                  </a:moveTo>
                  <a:cubicBezTo>
                    <a:pt x="1" y="7821"/>
                    <a:pt x="51" y="7921"/>
                    <a:pt x="151" y="8046"/>
                  </a:cubicBezTo>
                  <a:cubicBezTo>
                    <a:pt x="276" y="8196"/>
                    <a:pt x="477" y="8297"/>
                    <a:pt x="702" y="8372"/>
                  </a:cubicBezTo>
                  <a:cubicBezTo>
                    <a:pt x="1053" y="8472"/>
                    <a:pt x="1454" y="8472"/>
                    <a:pt x="1830" y="8372"/>
                  </a:cubicBezTo>
                  <a:lnTo>
                    <a:pt x="6392" y="7169"/>
                  </a:lnTo>
                  <a:cubicBezTo>
                    <a:pt x="7169" y="6968"/>
                    <a:pt x="8046" y="7219"/>
                    <a:pt x="8196" y="7695"/>
                  </a:cubicBezTo>
                  <a:lnTo>
                    <a:pt x="9199" y="10527"/>
                  </a:lnTo>
                  <a:cubicBezTo>
                    <a:pt x="9299" y="10878"/>
                    <a:pt x="9850" y="11104"/>
                    <a:pt x="10452" y="11104"/>
                  </a:cubicBezTo>
                  <a:cubicBezTo>
                    <a:pt x="10527" y="11104"/>
                    <a:pt x="10577" y="11104"/>
                    <a:pt x="10652" y="11104"/>
                  </a:cubicBezTo>
                  <a:cubicBezTo>
                    <a:pt x="11053" y="11079"/>
                    <a:pt x="11379" y="10928"/>
                    <a:pt x="11580" y="10728"/>
                  </a:cubicBezTo>
                  <a:cubicBezTo>
                    <a:pt x="11680" y="10653"/>
                    <a:pt x="11730" y="10552"/>
                    <a:pt x="11755" y="10452"/>
                  </a:cubicBezTo>
                  <a:lnTo>
                    <a:pt x="11755" y="10427"/>
                  </a:lnTo>
                  <a:cubicBezTo>
                    <a:pt x="11755" y="10377"/>
                    <a:pt x="11755" y="10327"/>
                    <a:pt x="11755" y="10277"/>
                  </a:cubicBezTo>
                  <a:lnTo>
                    <a:pt x="11354" y="8272"/>
                  </a:lnTo>
                  <a:lnTo>
                    <a:pt x="11204" y="7420"/>
                  </a:lnTo>
                  <a:cubicBezTo>
                    <a:pt x="11103" y="6918"/>
                    <a:pt x="11805" y="6517"/>
                    <a:pt x="12632" y="6567"/>
                  </a:cubicBezTo>
                  <a:lnTo>
                    <a:pt x="17670" y="6893"/>
                  </a:lnTo>
                  <a:cubicBezTo>
                    <a:pt x="17720" y="6893"/>
                    <a:pt x="17770" y="6893"/>
                    <a:pt x="17820" y="6893"/>
                  </a:cubicBezTo>
                  <a:cubicBezTo>
                    <a:pt x="18021" y="6893"/>
                    <a:pt x="18246" y="6868"/>
                    <a:pt x="18422" y="6818"/>
                  </a:cubicBezTo>
                  <a:cubicBezTo>
                    <a:pt x="18773" y="6718"/>
                    <a:pt x="19048" y="6517"/>
                    <a:pt x="19099" y="6267"/>
                  </a:cubicBezTo>
                  <a:cubicBezTo>
                    <a:pt x="19224" y="5866"/>
                    <a:pt x="18773" y="5490"/>
                    <a:pt x="18096" y="5415"/>
                  </a:cubicBezTo>
                  <a:lnTo>
                    <a:pt x="13159" y="4838"/>
                  </a:lnTo>
                  <a:cubicBezTo>
                    <a:pt x="12933" y="4813"/>
                    <a:pt x="12758" y="4763"/>
                    <a:pt x="12582" y="4688"/>
                  </a:cubicBezTo>
                  <a:cubicBezTo>
                    <a:pt x="12156" y="4487"/>
                    <a:pt x="11981" y="4136"/>
                    <a:pt x="12231" y="3810"/>
                  </a:cubicBezTo>
                  <a:lnTo>
                    <a:pt x="13986" y="1605"/>
                  </a:lnTo>
                  <a:lnTo>
                    <a:pt x="14337" y="1154"/>
                  </a:lnTo>
                  <a:cubicBezTo>
                    <a:pt x="14412" y="1079"/>
                    <a:pt x="14437" y="978"/>
                    <a:pt x="14462" y="903"/>
                  </a:cubicBezTo>
                  <a:cubicBezTo>
                    <a:pt x="14462" y="878"/>
                    <a:pt x="14462" y="853"/>
                    <a:pt x="14462" y="853"/>
                  </a:cubicBezTo>
                  <a:cubicBezTo>
                    <a:pt x="14462" y="577"/>
                    <a:pt x="14211" y="302"/>
                    <a:pt x="13760" y="176"/>
                  </a:cubicBezTo>
                  <a:cubicBezTo>
                    <a:pt x="13134" y="1"/>
                    <a:pt x="12382" y="126"/>
                    <a:pt x="12031" y="477"/>
                  </a:cubicBezTo>
                  <a:lnTo>
                    <a:pt x="9525" y="3008"/>
                  </a:lnTo>
                  <a:cubicBezTo>
                    <a:pt x="9124" y="3435"/>
                    <a:pt x="8146" y="3535"/>
                    <a:pt x="7545" y="3209"/>
                  </a:cubicBezTo>
                  <a:lnTo>
                    <a:pt x="3835" y="1254"/>
                  </a:lnTo>
                  <a:cubicBezTo>
                    <a:pt x="3585" y="1104"/>
                    <a:pt x="3259" y="1054"/>
                    <a:pt x="2958" y="1054"/>
                  </a:cubicBezTo>
                  <a:cubicBezTo>
                    <a:pt x="2632" y="1054"/>
                    <a:pt x="2281" y="1129"/>
                    <a:pt x="2031" y="1279"/>
                  </a:cubicBezTo>
                  <a:cubicBezTo>
                    <a:pt x="1755" y="1430"/>
                    <a:pt x="1630" y="1630"/>
                    <a:pt x="1655" y="1831"/>
                  </a:cubicBezTo>
                  <a:cubicBezTo>
                    <a:pt x="1655" y="2006"/>
                    <a:pt x="1780" y="2181"/>
                    <a:pt x="1981" y="2307"/>
                  </a:cubicBezTo>
                  <a:lnTo>
                    <a:pt x="2281" y="2482"/>
                  </a:lnTo>
                  <a:lnTo>
                    <a:pt x="5389" y="4437"/>
                  </a:lnTo>
                  <a:cubicBezTo>
                    <a:pt x="5941" y="4788"/>
                    <a:pt x="5790" y="5339"/>
                    <a:pt x="5088" y="5590"/>
                  </a:cubicBezTo>
                  <a:cubicBezTo>
                    <a:pt x="5088" y="5590"/>
                    <a:pt x="5063" y="5590"/>
                    <a:pt x="5063" y="5590"/>
                  </a:cubicBezTo>
                  <a:lnTo>
                    <a:pt x="652" y="7044"/>
                  </a:lnTo>
                  <a:cubicBezTo>
                    <a:pt x="251" y="7194"/>
                    <a:pt x="1" y="7445"/>
                    <a:pt x="1" y="7695"/>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4769575" y="3503175"/>
              <a:ext cx="62050" cy="94625"/>
            </a:xfrm>
            <a:custGeom>
              <a:rect b="b" l="l" r="r" t="t"/>
              <a:pathLst>
                <a:path extrusionOk="0" h="3785" w="2482">
                  <a:moveTo>
                    <a:pt x="602" y="3785"/>
                  </a:moveTo>
                  <a:lnTo>
                    <a:pt x="2357" y="1579"/>
                  </a:lnTo>
                  <a:cubicBezTo>
                    <a:pt x="2432" y="1504"/>
                    <a:pt x="2457" y="1404"/>
                    <a:pt x="2482" y="1329"/>
                  </a:cubicBezTo>
                  <a:lnTo>
                    <a:pt x="2482" y="0"/>
                  </a:lnTo>
                  <a:cubicBezTo>
                    <a:pt x="2457" y="75"/>
                    <a:pt x="2432" y="176"/>
                    <a:pt x="2357" y="251"/>
                  </a:cubicBezTo>
                  <a:lnTo>
                    <a:pt x="2006" y="702"/>
                  </a:lnTo>
                  <a:lnTo>
                    <a:pt x="251" y="2907"/>
                  </a:lnTo>
                  <a:cubicBezTo>
                    <a:pt x="1" y="3233"/>
                    <a:pt x="176" y="3584"/>
                    <a:pt x="602" y="3785"/>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0"/>
            <p:cNvSpPr/>
            <p:nvPr/>
          </p:nvSpPr>
          <p:spPr>
            <a:xfrm>
              <a:off x="4568450" y="3597150"/>
              <a:ext cx="25" cy="3150"/>
            </a:xfrm>
            <a:custGeom>
              <a:rect b="b" l="l" r="r" t="t"/>
              <a:pathLst>
                <a:path extrusionOk="0" h="126" w="1">
                  <a:moveTo>
                    <a:pt x="1" y="126"/>
                  </a:moveTo>
                  <a:cubicBezTo>
                    <a:pt x="1" y="101"/>
                    <a:pt x="1" y="76"/>
                    <a:pt x="1" y="76"/>
                  </a:cubicBezTo>
                  <a:cubicBezTo>
                    <a:pt x="1" y="51"/>
                    <a:pt x="1" y="26"/>
                    <a:pt x="1"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0"/>
            <p:cNvSpPr/>
            <p:nvPr/>
          </p:nvSpPr>
          <p:spPr>
            <a:xfrm>
              <a:off x="4747650" y="3637250"/>
              <a:ext cx="199900" cy="50150"/>
            </a:xfrm>
            <a:custGeom>
              <a:rect b="b" l="l" r="r" t="t"/>
              <a:pathLst>
                <a:path extrusionOk="0" h="2006" w="7996">
                  <a:moveTo>
                    <a:pt x="101" y="1154"/>
                  </a:moveTo>
                  <a:lnTo>
                    <a:pt x="251" y="2006"/>
                  </a:lnTo>
                  <a:cubicBezTo>
                    <a:pt x="502" y="1780"/>
                    <a:pt x="1003" y="1605"/>
                    <a:pt x="1529" y="1655"/>
                  </a:cubicBezTo>
                  <a:lnTo>
                    <a:pt x="6567" y="1956"/>
                  </a:lnTo>
                  <a:cubicBezTo>
                    <a:pt x="6617" y="1956"/>
                    <a:pt x="6667" y="1981"/>
                    <a:pt x="6717" y="1981"/>
                  </a:cubicBezTo>
                  <a:cubicBezTo>
                    <a:pt x="7344" y="1981"/>
                    <a:pt x="7895" y="1705"/>
                    <a:pt x="7996" y="1329"/>
                  </a:cubicBezTo>
                  <a:lnTo>
                    <a:pt x="7996" y="1"/>
                  </a:lnTo>
                  <a:cubicBezTo>
                    <a:pt x="7945" y="251"/>
                    <a:pt x="7670" y="452"/>
                    <a:pt x="7319" y="552"/>
                  </a:cubicBezTo>
                  <a:cubicBezTo>
                    <a:pt x="7143" y="602"/>
                    <a:pt x="6918" y="627"/>
                    <a:pt x="6717" y="627"/>
                  </a:cubicBezTo>
                  <a:cubicBezTo>
                    <a:pt x="6667" y="627"/>
                    <a:pt x="6617" y="627"/>
                    <a:pt x="6567" y="627"/>
                  </a:cubicBezTo>
                  <a:lnTo>
                    <a:pt x="1529" y="301"/>
                  </a:lnTo>
                  <a:cubicBezTo>
                    <a:pt x="702" y="251"/>
                    <a:pt x="0" y="652"/>
                    <a:pt x="101" y="11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4684375" y="3728725"/>
              <a:ext cx="650" cy="5675"/>
            </a:xfrm>
            <a:custGeom>
              <a:rect b="b" l="l" r="r" t="t"/>
              <a:pathLst>
                <a:path extrusionOk="0" h="227" w="26">
                  <a:moveTo>
                    <a:pt x="0" y="1"/>
                  </a:moveTo>
                  <a:lnTo>
                    <a:pt x="0" y="226"/>
                  </a:lnTo>
                  <a:cubicBezTo>
                    <a:pt x="25" y="151"/>
                    <a:pt x="25" y="76"/>
                    <a:pt x="0"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p:nvPr/>
          </p:nvSpPr>
          <p:spPr>
            <a:xfrm>
              <a:off x="4470075" y="3654800"/>
              <a:ext cx="293900" cy="137250"/>
            </a:xfrm>
            <a:custGeom>
              <a:rect b="b" l="l" r="r" t="t"/>
              <a:pathLst>
                <a:path extrusionOk="0" h="5490" w="11756">
                  <a:moveTo>
                    <a:pt x="1" y="727"/>
                  </a:moveTo>
                  <a:lnTo>
                    <a:pt x="1" y="2081"/>
                  </a:lnTo>
                  <a:cubicBezTo>
                    <a:pt x="1" y="2181"/>
                    <a:pt x="51" y="2306"/>
                    <a:pt x="151" y="2406"/>
                  </a:cubicBezTo>
                  <a:cubicBezTo>
                    <a:pt x="452" y="2757"/>
                    <a:pt x="1204" y="2908"/>
                    <a:pt x="1830" y="2732"/>
                  </a:cubicBezTo>
                  <a:lnTo>
                    <a:pt x="6392" y="1529"/>
                  </a:lnTo>
                  <a:cubicBezTo>
                    <a:pt x="7169" y="1329"/>
                    <a:pt x="8046" y="1579"/>
                    <a:pt x="8196" y="2056"/>
                  </a:cubicBezTo>
                  <a:lnTo>
                    <a:pt x="9199" y="4888"/>
                  </a:lnTo>
                  <a:cubicBezTo>
                    <a:pt x="9299" y="5239"/>
                    <a:pt x="9850" y="5489"/>
                    <a:pt x="10452" y="5489"/>
                  </a:cubicBezTo>
                  <a:cubicBezTo>
                    <a:pt x="10502" y="5489"/>
                    <a:pt x="10577" y="5464"/>
                    <a:pt x="10652" y="5464"/>
                  </a:cubicBezTo>
                  <a:cubicBezTo>
                    <a:pt x="11254" y="5414"/>
                    <a:pt x="11705" y="5138"/>
                    <a:pt x="11755" y="4787"/>
                  </a:cubicBezTo>
                  <a:lnTo>
                    <a:pt x="11755" y="4662"/>
                  </a:lnTo>
                  <a:lnTo>
                    <a:pt x="11755" y="3484"/>
                  </a:lnTo>
                  <a:cubicBezTo>
                    <a:pt x="11730" y="3584"/>
                    <a:pt x="11680" y="3685"/>
                    <a:pt x="11580" y="3760"/>
                  </a:cubicBezTo>
                  <a:cubicBezTo>
                    <a:pt x="11379" y="3960"/>
                    <a:pt x="11053" y="4111"/>
                    <a:pt x="10652" y="4136"/>
                  </a:cubicBezTo>
                  <a:cubicBezTo>
                    <a:pt x="10577" y="4136"/>
                    <a:pt x="10527" y="4136"/>
                    <a:pt x="10452" y="4136"/>
                  </a:cubicBezTo>
                  <a:cubicBezTo>
                    <a:pt x="9850" y="4136"/>
                    <a:pt x="9299" y="3910"/>
                    <a:pt x="9199" y="3559"/>
                  </a:cubicBezTo>
                  <a:lnTo>
                    <a:pt x="8196" y="727"/>
                  </a:lnTo>
                  <a:cubicBezTo>
                    <a:pt x="8046" y="251"/>
                    <a:pt x="7169" y="0"/>
                    <a:pt x="6392" y="201"/>
                  </a:cubicBezTo>
                  <a:lnTo>
                    <a:pt x="1830" y="1404"/>
                  </a:lnTo>
                  <a:cubicBezTo>
                    <a:pt x="1454" y="1504"/>
                    <a:pt x="1053" y="1504"/>
                    <a:pt x="702" y="1404"/>
                  </a:cubicBezTo>
                  <a:cubicBezTo>
                    <a:pt x="477" y="1329"/>
                    <a:pt x="276" y="1228"/>
                    <a:pt x="151" y="1078"/>
                  </a:cubicBezTo>
                  <a:cubicBezTo>
                    <a:pt x="51" y="953"/>
                    <a:pt x="1" y="853"/>
                    <a:pt x="1" y="727"/>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p:nvPr/>
          </p:nvSpPr>
          <p:spPr>
            <a:xfrm>
              <a:off x="4511425" y="3526350"/>
              <a:ext cx="107175" cy="94000"/>
            </a:xfrm>
            <a:custGeom>
              <a:rect b="b" l="l" r="r" t="t"/>
              <a:pathLst>
                <a:path extrusionOk="0" h="3760" w="4287">
                  <a:moveTo>
                    <a:pt x="1" y="1"/>
                  </a:moveTo>
                  <a:lnTo>
                    <a:pt x="1" y="1304"/>
                  </a:lnTo>
                  <a:cubicBezTo>
                    <a:pt x="1" y="1479"/>
                    <a:pt x="101" y="1655"/>
                    <a:pt x="327" y="1805"/>
                  </a:cubicBezTo>
                  <a:lnTo>
                    <a:pt x="3434" y="3760"/>
                  </a:lnTo>
                  <a:cubicBezTo>
                    <a:pt x="4136" y="3509"/>
                    <a:pt x="4287" y="2958"/>
                    <a:pt x="3735" y="2607"/>
                  </a:cubicBezTo>
                  <a:lnTo>
                    <a:pt x="627" y="652"/>
                  </a:lnTo>
                  <a:lnTo>
                    <a:pt x="327" y="477"/>
                  </a:lnTo>
                  <a:cubicBezTo>
                    <a:pt x="126" y="351"/>
                    <a:pt x="1" y="176"/>
                    <a:pt x="1"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0"/>
            <p:cNvSpPr/>
            <p:nvPr/>
          </p:nvSpPr>
          <p:spPr>
            <a:xfrm>
              <a:off x="4471325" y="3702425"/>
              <a:ext cx="59550" cy="59550"/>
            </a:xfrm>
            <a:custGeom>
              <a:rect b="b" l="l" r="r" t="t"/>
              <a:pathLst>
                <a:path extrusionOk="0" h="2382" w="2382">
                  <a:moveTo>
                    <a:pt x="51" y="1278"/>
                  </a:moveTo>
                  <a:cubicBezTo>
                    <a:pt x="76" y="1905"/>
                    <a:pt x="627" y="2381"/>
                    <a:pt x="1279" y="2331"/>
                  </a:cubicBezTo>
                  <a:cubicBezTo>
                    <a:pt x="1906" y="2306"/>
                    <a:pt x="2382" y="1755"/>
                    <a:pt x="2357" y="1128"/>
                  </a:cubicBezTo>
                  <a:cubicBezTo>
                    <a:pt x="2307" y="476"/>
                    <a:pt x="1755" y="0"/>
                    <a:pt x="1104" y="50"/>
                  </a:cubicBezTo>
                  <a:cubicBezTo>
                    <a:pt x="477" y="100"/>
                    <a:pt x="1" y="652"/>
                    <a:pt x="51" y="127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0"/>
            <p:cNvSpPr/>
            <p:nvPr/>
          </p:nvSpPr>
          <p:spPr>
            <a:xfrm>
              <a:off x="4701275" y="3774475"/>
              <a:ext cx="59550" cy="58925"/>
            </a:xfrm>
            <a:custGeom>
              <a:rect b="b" l="l" r="r" t="t"/>
              <a:pathLst>
                <a:path extrusionOk="0" h="2357" w="2382">
                  <a:moveTo>
                    <a:pt x="51" y="1254"/>
                  </a:moveTo>
                  <a:cubicBezTo>
                    <a:pt x="76" y="1880"/>
                    <a:pt x="627" y="2356"/>
                    <a:pt x="1279" y="2331"/>
                  </a:cubicBezTo>
                  <a:cubicBezTo>
                    <a:pt x="1906" y="2281"/>
                    <a:pt x="2382" y="1730"/>
                    <a:pt x="2357" y="1103"/>
                  </a:cubicBezTo>
                  <a:cubicBezTo>
                    <a:pt x="2307" y="477"/>
                    <a:pt x="1755" y="0"/>
                    <a:pt x="1104" y="25"/>
                  </a:cubicBezTo>
                  <a:cubicBezTo>
                    <a:pt x="477" y="76"/>
                    <a:pt x="1" y="627"/>
                    <a:pt x="51"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0"/>
            <p:cNvSpPr/>
            <p:nvPr/>
          </p:nvSpPr>
          <p:spPr>
            <a:xfrm>
              <a:off x="4889250" y="3670450"/>
              <a:ext cx="60175" cy="59550"/>
            </a:xfrm>
            <a:custGeom>
              <a:rect b="b" l="l" r="r" t="t"/>
              <a:pathLst>
                <a:path extrusionOk="0" h="2382" w="2407">
                  <a:moveTo>
                    <a:pt x="51" y="1254"/>
                  </a:moveTo>
                  <a:cubicBezTo>
                    <a:pt x="101" y="1881"/>
                    <a:pt x="627" y="2382"/>
                    <a:pt x="1279" y="2332"/>
                  </a:cubicBezTo>
                  <a:cubicBezTo>
                    <a:pt x="1905" y="2282"/>
                    <a:pt x="2407" y="1730"/>
                    <a:pt x="2357" y="1104"/>
                  </a:cubicBezTo>
                  <a:cubicBezTo>
                    <a:pt x="2306" y="477"/>
                    <a:pt x="1755" y="1"/>
                    <a:pt x="1128" y="51"/>
                  </a:cubicBezTo>
                  <a:cubicBezTo>
                    <a:pt x="477" y="76"/>
                    <a:pt x="1" y="628"/>
                    <a:pt x="51"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0"/>
            <p:cNvSpPr/>
            <p:nvPr/>
          </p:nvSpPr>
          <p:spPr>
            <a:xfrm>
              <a:off x="4784000" y="3549525"/>
              <a:ext cx="59550" cy="59550"/>
            </a:xfrm>
            <a:custGeom>
              <a:rect b="b" l="l" r="r" t="t"/>
              <a:pathLst>
                <a:path extrusionOk="0" h="2382" w="2382">
                  <a:moveTo>
                    <a:pt x="50" y="1254"/>
                  </a:moveTo>
                  <a:cubicBezTo>
                    <a:pt x="75" y="1906"/>
                    <a:pt x="627" y="2382"/>
                    <a:pt x="1278" y="2332"/>
                  </a:cubicBezTo>
                  <a:cubicBezTo>
                    <a:pt x="1905" y="2282"/>
                    <a:pt x="2381" y="1755"/>
                    <a:pt x="2356" y="1104"/>
                  </a:cubicBezTo>
                  <a:cubicBezTo>
                    <a:pt x="2306" y="477"/>
                    <a:pt x="1755" y="1"/>
                    <a:pt x="1128" y="51"/>
                  </a:cubicBezTo>
                  <a:cubicBezTo>
                    <a:pt x="476" y="76"/>
                    <a:pt x="0" y="627"/>
                    <a:pt x="50" y="1254"/>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0"/>
            <p:cNvSpPr/>
            <p:nvPr/>
          </p:nvSpPr>
          <p:spPr>
            <a:xfrm>
              <a:off x="4500150" y="3562075"/>
              <a:ext cx="59550" cy="59550"/>
            </a:xfrm>
            <a:custGeom>
              <a:rect b="b" l="l" r="r" t="t"/>
              <a:pathLst>
                <a:path extrusionOk="0" h="2382" w="2382">
                  <a:moveTo>
                    <a:pt x="51" y="1278"/>
                  </a:moveTo>
                  <a:cubicBezTo>
                    <a:pt x="76" y="1905"/>
                    <a:pt x="627" y="2381"/>
                    <a:pt x="1279" y="2331"/>
                  </a:cubicBezTo>
                  <a:cubicBezTo>
                    <a:pt x="1905" y="2306"/>
                    <a:pt x="2382" y="1755"/>
                    <a:pt x="2357" y="1128"/>
                  </a:cubicBezTo>
                  <a:cubicBezTo>
                    <a:pt x="2306" y="476"/>
                    <a:pt x="1755" y="0"/>
                    <a:pt x="1128" y="50"/>
                  </a:cubicBezTo>
                  <a:cubicBezTo>
                    <a:pt x="477" y="100"/>
                    <a:pt x="1" y="652"/>
                    <a:pt x="51" y="127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0"/>
            <p:cNvSpPr/>
            <p:nvPr/>
          </p:nvSpPr>
          <p:spPr>
            <a:xfrm>
              <a:off x="4661800" y="3372225"/>
              <a:ext cx="81500" cy="303275"/>
            </a:xfrm>
            <a:custGeom>
              <a:rect b="b" l="l" r="r" t="t"/>
              <a:pathLst>
                <a:path extrusionOk="0" h="12131" w="3260">
                  <a:moveTo>
                    <a:pt x="1" y="10602"/>
                  </a:moveTo>
                  <a:cubicBezTo>
                    <a:pt x="1" y="12130"/>
                    <a:pt x="3259" y="11830"/>
                    <a:pt x="3259" y="10602"/>
                  </a:cubicBezTo>
                  <a:lnTo>
                    <a:pt x="3259"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a:off x="4357300" y="3252550"/>
              <a:ext cx="395375" cy="303275"/>
            </a:xfrm>
            <a:custGeom>
              <a:rect b="b" l="l" r="r" t="t"/>
              <a:pathLst>
                <a:path extrusionOk="0" h="12131" w="15815">
                  <a:moveTo>
                    <a:pt x="953" y="4737"/>
                  </a:moveTo>
                  <a:cubicBezTo>
                    <a:pt x="1780" y="5514"/>
                    <a:pt x="11680" y="10978"/>
                    <a:pt x="13509" y="11980"/>
                  </a:cubicBezTo>
                  <a:cubicBezTo>
                    <a:pt x="13760" y="12105"/>
                    <a:pt x="14036" y="12130"/>
                    <a:pt x="14261" y="11980"/>
                  </a:cubicBezTo>
                  <a:cubicBezTo>
                    <a:pt x="14261" y="11980"/>
                    <a:pt x="14261" y="11980"/>
                    <a:pt x="14261" y="11980"/>
                  </a:cubicBezTo>
                  <a:lnTo>
                    <a:pt x="14261" y="11980"/>
                  </a:lnTo>
                  <a:cubicBezTo>
                    <a:pt x="15289" y="11328"/>
                    <a:pt x="15815" y="8998"/>
                    <a:pt x="13810" y="7519"/>
                  </a:cubicBezTo>
                  <a:cubicBezTo>
                    <a:pt x="13234" y="7093"/>
                    <a:pt x="2707" y="0"/>
                    <a:pt x="1028" y="501"/>
                  </a:cubicBezTo>
                  <a:lnTo>
                    <a:pt x="1028" y="501"/>
                  </a:lnTo>
                  <a:cubicBezTo>
                    <a:pt x="1003" y="501"/>
                    <a:pt x="978" y="501"/>
                    <a:pt x="953" y="501"/>
                  </a:cubicBezTo>
                  <a:cubicBezTo>
                    <a:pt x="903" y="526"/>
                    <a:pt x="852" y="577"/>
                    <a:pt x="802" y="602"/>
                  </a:cubicBezTo>
                  <a:cubicBezTo>
                    <a:pt x="0" y="1278"/>
                    <a:pt x="101" y="3935"/>
                    <a:pt x="953" y="47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4382975" y="3075850"/>
              <a:ext cx="665450" cy="476225"/>
            </a:xfrm>
            <a:custGeom>
              <a:rect b="b" l="l" r="r" t="t"/>
              <a:pathLst>
                <a:path extrusionOk="0" h="19049" w="26618">
                  <a:moveTo>
                    <a:pt x="1" y="7569"/>
                  </a:moveTo>
                  <a:cubicBezTo>
                    <a:pt x="1680" y="7068"/>
                    <a:pt x="12207" y="14161"/>
                    <a:pt x="12783" y="14587"/>
                  </a:cubicBezTo>
                  <a:cubicBezTo>
                    <a:pt x="14788" y="16066"/>
                    <a:pt x="14262" y="18396"/>
                    <a:pt x="13234" y="19048"/>
                  </a:cubicBezTo>
                  <a:lnTo>
                    <a:pt x="24938" y="12281"/>
                  </a:lnTo>
                  <a:lnTo>
                    <a:pt x="25339" y="12031"/>
                  </a:lnTo>
                  <a:lnTo>
                    <a:pt x="25339" y="12031"/>
                  </a:lnTo>
                  <a:cubicBezTo>
                    <a:pt x="26267" y="11254"/>
                    <a:pt x="26618" y="9098"/>
                    <a:pt x="24738" y="7695"/>
                  </a:cubicBezTo>
                  <a:cubicBezTo>
                    <a:pt x="24161" y="7244"/>
                    <a:pt x="13384" y="0"/>
                    <a:pt x="11881" y="677"/>
                  </a:cubicBezTo>
                  <a:lnTo>
                    <a:pt x="11806" y="727"/>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4056550" y="2804550"/>
              <a:ext cx="193625" cy="109675"/>
            </a:xfrm>
            <a:custGeom>
              <a:rect b="b" l="l" r="r" t="t"/>
              <a:pathLst>
                <a:path extrusionOk="0" h="4387" w="7745">
                  <a:moveTo>
                    <a:pt x="7193" y="2231"/>
                  </a:moveTo>
                  <a:cubicBezTo>
                    <a:pt x="7193" y="2231"/>
                    <a:pt x="6943" y="1429"/>
                    <a:pt x="6391" y="1003"/>
                  </a:cubicBezTo>
                  <a:cubicBezTo>
                    <a:pt x="5840" y="577"/>
                    <a:pt x="5013" y="0"/>
                    <a:pt x="4637" y="226"/>
                  </a:cubicBezTo>
                  <a:cubicBezTo>
                    <a:pt x="4236" y="451"/>
                    <a:pt x="5489" y="1429"/>
                    <a:pt x="5489" y="1429"/>
                  </a:cubicBezTo>
                  <a:cubicBezTo>
                    <a:pt x="4136" y="877"/>
                    <a:pt x="2857" y="777"/>
                    <a:pt x="2281" y="727"/>
                  </a:cubicBezTo>
                  <a:cubicBezTo>
                    <a:pt x="1704" y="702"/>
                    <a:pt x="0" y="1354"/>
                    <a:pt x="326" y="1880"/>
                  </a:cubicBezTo>
                  <a:cubicBezTo>
                    <a:pt x="677" y="2381"/>
                    <a:pt x="2030" y="3108"/>
                    <a:pt x="2607" y="3434"/>
                  </a:cubicBezTo>
                  <a:cubicBezTo>
                    <a:pt x="3183" y="3785"/>
                    <a:pt x="5038" y="4386"/>
                    <a:pt x="6391" y="4211"/>
                  </a:cubicBezTo>
                  <a:cubicBezTo>
                    <a:pt x="7745" y="4035"/>
                    <a:pt x="7193" y="2231"/>
                    <a:pt x="7193" y="223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a:off x="4151775" y="3142900"/>
              <a:ext cx="619700" cy="481225"/>
            </a:xfrm>
            <a:custGeom>
              <a:rect b="b" l="l" r="r" t="t"/>
              <a:pathLst>
                <a:path extrusionOk="0" h="19249" w="24788">
                  <a:moveTo>
                    <a:pt x="24387" y="852"/>
                  </a:moveTo>
                  <a:cubicBezTo>
                    <a:pt x="24788" y="7118"/>
                    <a:pt x="17720" y="10075"/>
                    <a:pt x="7570" y="7243"/>
                  </a:cubicBezTo>
                  <a:cubicBezTo>
                    <a:pt x="7570" y="7243"/>
                    <a:pt x="6868" y="10125"/>
                    <a:pt x="4888" y="18822"/>
                  </a:cubicBezTo>
                  <a:cubicBezTo>
                    <a:pt x="2081" y="19248"/>
                    <a:pt x="302" y="18822"/>
                    <a:pt x="302" y="18822"/>
                  </a:cubicBezTo>
                  <a:cubicBezTo>
                    <a:pt x="302" y="18822"/>
                    <a:pt x="1" y="1830"/>
                    <a:pt x="4888" y="1078"/>
                  </a:cubicBezTo>
                  <a:cubicBezTo>
                    <a:pt x="9775" y="326"/>
                    <a:pt x="19575" y="226"/>
                    <a:pt x="19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a:off x="4458175" y="2281975"/>
              <a:ext cx="261925" cy="288875"/>
            </a:xfrm>
            <a:custGeom>
              <a:rect b="b" l="l" r="r" t="t"/>
              <a:pathLst>
                <a:path extrusionOk="0" h="11555" w="10477">
                  <a:moveTo>
                    <a:pt x="7920" y="226"/>
                  </a:moveTo>
                  <a:cubicBezTo>
                    <a:pt x="6742" y="26"/>
                    <a:pt x="5138" y="1"/>
                    <a:pt x="4011" y="327"/>
                  </a:cubicBezTo>
                  <a:cubicBezTo>
                    <a:pt x="2106" y="903"/>
                    <a:pt x="1053" y="2106"/>
                    <a:pt x="602" y="3936"/>
                  </a:cubicBezTo>
                  <a:cubicBezTo>
                    <a:pt x="126" y="5740"/>
                    <a:pt x="0" y="8798"/>
                    <a:pt x="1053" y="10502"/>
                  </a:cubicBezTo>
                  <a:cubicBezTo>
                    <a:pt x="1705" y="11555"/>
                    <a:pt x="3158" y="11354"/>
                    <a:pt x="4186" y="11079"/>
                  </a:cubicBezTo>
                  <a:cubicBezTo>
                    <a:pt x="5439" y="10753"/>
                    <a:pt x="7093" y="10201"/>
                    <a:pt x="8121" y="9424"/>
                  </a:cubicBezTo>
                  <a:cubicBezTo>
                    <a:pt x="9549" y="8347"/>
                    <a:pt x="10301" y="5966"/>
                    <a:pt x="10402" y="4236"/>
                  </a:cubicBezTo>
                  <a:cubicBezTo>
                    <a:pt x="10477" y="2758"/>
                    <a:pt x="9725" y="527"/>
                    <a:pt x="7920" y="22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a:off x="4460050" y="2240000"/>
              <a:ext cx="261925" cy="302650"/>
            </a:xfrm>
            <a:custGeom>
              <a:rect b="b" l="l" r="r" t="t"/>
              <a:pathLst>
                <a:path extrusionOk="0" h="12106" w="10477">
                  <a:moveTo>
                    <a:pt x="9324" y="2231"/>
                  </a:moveTo>
                  <a:cubicBezTo>
                    <a:pt x="10477" y="3008"/>
                    <a:pt x="10377" y="4737"/>
                    <a:pt x="10327" y="5915"/>
                  </a:cubicBezTo>
                  <a:cubicBezTo>
                    <a:pt x="10226" y="7645"/>
                    <a:pt x="9474" y="10026"/>
                    <a:pt x="8046" y="11103"/>
                  </a:cubicBezTo>
                  <a:cubicBezTo>
                    <a:pt x="7244" y="11705"/>
                    <a:pt x="7219" y="11780"/>
                    <a:pt x="6141" y="12106"/>
                  </a:cubicBezTo>
                  <a:cubicBezTo>
                    <a:pt x="6066" y="12056"/>
                    <a:pt x="5815" y="11880"/>
                    <a:pt x="5540" y="11680"/>
                  </a:cubicBezTo>
                  <a:cubicBezTo>
                    <a:pt x="4938" y="11254"/>
                    <a:pt x="4662" y="10477"/>
                    <a:pt x="4888" y="9775"/>
                  </a:cubicBezTo>
                  <a:cubicBezTo>
                    <a:pt x="5088" y="9098"/>
                    <a:pt x="5113" y="8271"/>
                    <a:pt x="4738" y="8046"/>
                  </a:cubicBezTo>
                  <a:cubicBezTo>
                    <a:pt x="4086" y="7695"/>
                    <a:pt x="3660" y="8948"/>
                    <a:pt x="3660" y="8948"/>
                  </a:cubicBezTo>
                  <a:cubicBezTo>
                    <a:pt x="3284" y="8798"/>
                    <a:pt x="2732" y="8372"/>
                    <a:pt x="3033" y="7645"/>
                  </a:cubicBezTo>
                  <a:cubicBezTo>
                    <a:pt x="3359" y="6918"/>
                    <a:pt x="3033" y="6141"/>
                    <a:pt x="3033" y="6141"/>
                  </a:cubicBezTo>
                  <a:cubicBezTo>
                    <a:pt x="1905" y="6166"/>
                    <a:pt x="1379" y="4612"/>
                    <a:pt x="1028" y="4412"/>
                  </a:cubicBezTo>
                  <a:cubicBezTo>
                    <a:pt x="251" y="3986"/>
                    <a:pt x="1" y="3810"/>
                    <a:pt x="126" y="3083"/>
                  </a:cubicBezTo>
                  <a:cubicBezTo>
                    <a:pt x="201" y="2607"/>
                    <a:pt x="402" y="2131"/>
                    <a:pt x="753" y="1805"/>
                  </a:cubicBezTo>
                  <a:cubicBezTo>
                    <a:pt x="1154" y="1429"/>
                    <a:pt x="2507" y="928"/>
                    <a:pt x="3033" y="778"/>
                  </a:cubicBezTo>
                  <a:cubicBezTo>
                    <a:pt x="6166" y="1"/>
                    <a:pt x="8597" y="552"/>
                    <a:pt x="9324" y="2231"/>
                  </a:cubicBez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4382975" y="2480600"/>
              <a:ext cx="493150" cy="758175"/>
            </a:xfrm>
            <a:custGeom>
              <a:rect b="b" l="l" r="r" t="t"/>
              <a:pathLst>
                <a:path extrusionOk="0" h="30327" w="19726">
                  <a:moveTo>
                    <a:pt x="4913" y="3986"/>
                  </a:moveTo>
                  <a:cubicBezTo>
                    <a:pt x="7369" y="2281"/>
                    <a:pt x="10577" y="1"/>
                    <a:pt x="15164" y="3685"/>
                  </a:cubicBezTo>
                  <a:cubicBezTo>
                    <a:pt x="19725" y="7344"/>
                    <a:pt x="19400" y="23259"/>
                    <a:pt x="18272" y="26668"/>
                  </a:cubicBezTo>
                  <a:cubicBezTo>
                    <a:pt x="17144" y="30051"/>
                    <a:pt x="9550" y="30327"/>
                    <a:pt x="7269" y="30026"/>
                  </a:cubicBezTo>
                  <a:cubicBezTo>
                    <a:pt x="5013" y="29725"/>
                    <a:pt x="7244" y="25815"/>
                    <a:pt x="6492" y="23234"/>
                  </a:cubicBezTo>
                  <a:cubicBezTo>
                    <a:pt x="5740" y="20627"/>
                    <a:pt x="1" y="7444"/>
                    <a:pt x="4913" y="39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4455675" y="2611550"/>
              <a:ext cx="160425" cy="339000"/>
            </a:xfrm>
            <a:custGeom>
              <a:rect b="b" l="l" r="r" t="t"/>
              <a:pathLst>
                <a:path extrusionOk="0" h="13560" w="6417">
                  <a:moveTo>
                    <a:pt x="978" y="2206"/>
                  </a:moveTo>
                  <a:cubicBezTo>
                    <a:pt x="727" y="2357"/>
                    <a:pt x="401" y="2883"/>
                    <a:pt x="50" y="3635"/>
                  </a:cubicBezTo>
                  <a:cubicBezTo>
                    <a:pt x="0" y="6743"/>
                    <a:pt x="1053" y="10577"/>
                    <a:pt x="2055" y="13560"/>
                  </a:cubicBezTo>
                  <a:cubicBezTo>
                    <a:pt x="2807" y="12432"/>
                    <a:pt x="3559" y="11279"/>
                    <a:pt x="4236" y="10302"/>
                  </a:cubicBezTo>
                  <a:cubicBezTo>
                    <a:pt x="6416" y="7119"/>
                    <a:pt x="4612" y="1"/>
                    <a:pt x="978" y="22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4726350" y="2725600"/>
              <a:ext cx="414175" cy="794500"/>
            </a:xfrm>
            <a:custGeom>
              <a:rect b="b" l="l" r="r" t="t"/>
              <a:pathLst>
                <a:path extrusionOk="0" h="31780" w="16567">
                  <a:moveTo>
                    <a:pt x="13459" y="0"/>
                  </a:moveTo>
                  <a:cubicBezTo>
                    <a:pt x="13459" y="0"/>
                    <a:pt x="13459" y="50"/>
                    <a:pt x="13459" y="126"/>
                  </a:cubicBezTo>
                  <a:cubicBezTo>
                    <a:pt x="14386" y="50"/>
                    <a:pt x="15389" y="802"/>
                    <a:pt x="15815" y="1880"/>
                  </a:cubicBezTo>
                  <a:cubicBezTo>
                    <a:pt x="16567" y="3785"/>
                    <a:pt x="15564" y="24712"/>
                    <a:pt x="13760" y="24261"/>
                  </a:cubicBezTo>
                  <a:cubicBezTo>
                    <a:pt x="13183" y="24863"/>
                    <a:pt x="702" y="31780"/>
                    <a:pt x="702" y="31780"/>
                  </a:cubicBezTo>
                  <a:lnTo>
                    <a:pt x="0" y="7770"/>
                  </a:lnTo>
                  <a:cubicBezTo>
                    <a:pt x="0" y="7770"/>
                    <a:pt x="8797" y="126"/>
                    <a:pt x="13459" y="0"/>
                  </a:cubicBezTo>
                  <a:close/>
                </a:path>
              </a:pathLst>
            </a:custGeom>
            <a:solidFill>
              <a:srgbClr val="464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4625475" y="2889750"/>
              <a:ext cx="188625" cy="641650"/>
            </a:xfrm>
            <a:custGeom>
              <a:rect b="b" l="l" r="r" t="t"/>
              <a:pathLst>
                <a:path extrusionOk="0" h="25666" w="7545">
                  <a:moveTo>
                    <a:pt x="4737" y="25214"/>
                  </a:moveTo>
                  <a:cubicBezTo>
                    <a:pt x="6542" y="25665"/>
                    <a:pt x="7544" y="4763"/>
                    <a:pt x="6792" y="2858"/>
                  </a:cubicBezTo>
                  <a:cubicBezTo>
                    <a:pt x="6040" y="928"/>
                    <a:pt x="3359" y="1"/>
                    <a:pt x="2882" y="3159"/>
                  </a:cubicBezTo>
                  <a:cubicBezTo>
                    <a:pt x="2431" y="6317"/>
                    <a:pt x="0" y="24061"/>
                    <a:pt x="4737" y="2521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4186875" y="2550775"/>
              <a:ext cx="435475" cy="460550"/>
            </a:xfrm>
            <a:custGeom>
              <a:rect b="b" l="l" r="r" t="t"/>
              <a:pathLst>
                <a:path extrusionOk="0" h="18422" w="17419">
                  <a:moveTo>
                    <a:pt x="11980" y="2206"/>
                  </a:moveTo>
                  <a:cubicBezTo>
                    <a:pt x="10777" y="2933"/>
                    <a:pt x="7369" y="13109"/>
                    <a:pt x="7369" y="13109"/>
                  </a:cubicBezTo>
                  <a:lnTo>
                    <a:pt x="2206" y="11605"/>
                  </a:lnTo>
                  <a:cubicBezTo>
                    <a:pt x="1554" y="11630"/>
                    <a:pt x="0" y="12783"/>
                    <a:pt x="326" y="14287"/>
                  </a:cubicBezTo>
                  <a:cubicBezTo>
                    <a:pt x="3559" y="16718"/>
                    <a:pt x="5339" y="17620"/>
                    <a:pt x="7770" y="18021"/>
                  </a:cubicBezTo>
                  <a:cubicBezTo>
                    <a:pt x="10226" y="18422"/>
                    <a:pt x="13058" y="13459"/>
                    <a:pt x="15238" y="10277"/>
                  </a:cubicBezTo>
                  <a:cubicBezTo>
                    <a:pt x="17419" y="7094"/>
                    <a:pt x="15614" y="1"/>
                    <a:pt x="11980" y="22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p:nvPr/>
          </p:nvSpPr>
          <p:spPr>
            <a:xfrm>
              <a:off x="3460675" y="3072100"/>
              <a:ext cx="456800" cy="264425"/>
            </a:xfrm>
            <a:custGeom>
              <a:rect b="b" l="l" r="r" t="t"/>
              <a:pathLst>
                <a:path extrusionOk="0" h="10577" w="18272">
                  <a:moveTo>
                    <a:pt x="17870" y="3659"/>
                  </a:moveTo>
                  <a:lnTo>
                    <a:pt x="11529" y="0"/>
                  </a:lnTo>
                  <a:lnTo>
                    <a:pt x="828" y="6165"/>
                  </a:lnTo>
                  <a:lnTo>
                    <a:pt x="1" y="6291"/>
                  </a:lnTo>
                  <a:lnTo>
                    <a:pt x="1" y="6516"/>
                  </a:lnTo>
                  <a:cubicBezTo>
                    <a:pt x="1" y="6592"/>
                    <a:pt x="26" y="6667"/>
                    <a:pt x="101" y="6717"/>
                  </a:cubicBezTo>
                  <a:lnTo>
                    <a:pt x="6567" y="10451"/>
                  </a:lnTo>
                  <a:cubicBezTo>
                    <a:pt x="6767" y="10577"/>
                    <a:pt x="7118" y="10551"/>
                    <a:pt x="7344" y="10426"/>
                  </a:cubicBezTo>
                  <a:lnTo>
                    <a:pt x="18071" y="4236"/>
                  </a:lnTo>
                  <a:cubicBezTo>
                    <a:pt x="18196" y="4160"/>
                    <a:pt x="18271" y="4035"/>
                    <a:pt x="18246" y="3960"/>
                  </a:cubicBezTo>
                  <a:lnTo>
                    <a:pt x="18246" y="3584"/>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3391125" y="2839000"/>
              <a:ext cx="357800" cy="390375"/>
            </a:xfrm>
            <a:custGeom>
              <a:rect b="b" l="l" r="r" t="t"/>
              <a:pathLst>
                <a:path extrusionOk="0" h="15615" w="14312">
                  <a:moveTo>
                    <a:pt x="14311" y="8948"/>
                  </a:moveTo>
                  <a:lnTo>
                    <a:pt x="2783" y="15615"/>
                  </a:lnTo>
                  <a:lnTo>
                    <a:pt x="76" y="7093"/>
                  </a:lnTo>
                  <a:cubicBezTo>
                    <a:pt x="1" y="6843"/>
                    <a:pt x="101" y="6542"/>
                    <a:pt x="276" y="6417"/>
                  </a:cubicBezTo>
                  <a:lnTo>
                    <a:pt x="11204" y="126"/>
                  </a:lnTo>
                  <a:cubicBezTo>
                    <a:pt x="11379" y="1"/>
                    <a:pt x="11605" y="126"/>
                    <a:pt x="11680" y="3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3406175" y="2864075"/>
              <a:ext cx="327700" cy="344000"/>
            </a:xfrm>
            <a:custGeom>
              <a:rect b="b" l="l" r="r" t="t"/>
              <a:pathLst>
                <a:path extrusionOk="0" h="13760" w="13108">
                  <a:moveTo>
                    <a:pt x="13108" y="7594"/>
                  </a:moveTo>
                  <a:lnTo>
                    <a:pt x="2456" y="13760"/>
                  </a:lnTo>
                  <a:lnTo>
                    <a:pt x="0" y="6216"/>
                  </a:lnTo>
                  <a:lnTo>
                    <a:pt x="10777" y="0"/>
                  </a:ln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3460675" y="3062700"/>
              <a:ext cx="458050" cy="264425"/>
            </a:xfrm>
            <a:custGeom>
              <a:rect b="b" l="l" r="r" t="t"/>
              <a:pathLst>
                <a:path extrusionOk="0" h="10577" w="18322">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3460675" y="3062700"/>
              <a:ext cx="458050" cy="264425"/>
            </a:xfrm>
            <a:custGeom>
              <a:rect b="b" l="l" r="r" t="t"/>
              <a:pathLst>
                <a:path extrusionOk="0" h="10577" w="18322">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3489500" y="3079600"/>
              <a:ext cx="339000" cy="196150"/>
            </a:xfrm>
            <a:custGeom>
              <a:rect b="b" l="l" r="r" t="t"/>
              <a:pathLst>
                <a:path extrusionOk="0" h="7846" w="13560">
                  <a:moveTo>
                    <a:pt x="13559" y="1805"/>
                  </a:moveTo>
                  <a:lnTo>
                    <a:pt x="3108" y="7845"/>
                  </a:lnTo>
                  <a:lnTo>
                    <a:pt x="0" y="6041"/>
                  </a:lnTo>
                  <a:lnTo>
                    <a:pt x="10452" y="1"/>
                  </a:lnTo>
                  <a:close/>
                </a:path>
              </a:pathLst>
            </a:custGeom>
            <a:solidFill>
              <a:srgbClr val="112B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3684975" y="3192400"/>
              <a:ext cx="110950" cy="64550"/>
            </a:xfrm>
            <a:custGeom>
              <a:rect b="b" l="l" r="r" t="t"/>
              <a:pathLst>
                <a:path extrusionOk="0" h="2582" w="4438">
                  <a:moveTo>
                    <a:pt x="4287" y="1053"/>
                  </a:moveTo>
                  <a:lnTo>
                    <a:pt x="1806" y="2481"/>
                  </a:lnTo>
                  <a:cubicBezTo>
                    <a:pt x="1655" y="2556"/>
                    <a:pt x="1455" y="2582"/>
                    <a:pt x="1329" y="2506"/>
                  </a:cubicBezTo>
                  <a:lnTo>
                    <a:pt x="126" y="1805"/>
                  </a:lnTo>
                  <a:cubicBezTo>
                    <a:pt x="1" y="1754"/>
                    <a:pt x="26" y="1629"/>
                    <a:pt x="176" y="1529"/>
                  </a:cubicBezTo>
                  <a:lnTo>
                    <a:pt x="2658" y="100"/>
                  </a:lnTo>
                  <a:cubicBezTo>
                    <a:pt x="2808" y="25"/>
                    <a:pt x="3009" y="0"/>
                    <a:pt x="3134" y="75"/>
                  </a:cubicBezTo>
                  <a:lnTo>
                    <a:pt x="4337" y="777"/>
                  </a:lnTo>
                  <a:cubicBezTo>
                    <a:pt x="4437" y="852"/>
                    <a:pt x="4437" y="952"/>
                    <a:pt x="4287" y="105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2398650" y="3548900"/>
              <a:ext cx="619700" cy="481250"/>
            </a:xfrm>
            <a:custGeom>
              <a:rect b="b" l="l" r="r" t="t"/>
              <a:pathLst>
                <a:path extrusionOk="0" h="19250" w="24788">
                  <a:moveTo>
                    <a:pt x="401" y="853"/>
                  </a:moveTo>
                  <a:cubicBezTo>
                    <a:pt x="0" y="7119"/>
                    <a:pt x="7068" y="10076"/>
                    <a:pt x="17218" y="7244"/>
                  </a:cubicBezTo>
                  <a:cubicBezTo>
                    <a:pt x="17218" y="7244"/>
                    <a:pt x="17920" y="10126"/>
                    <a:pt x="19875" y="18823"/>
                  </a:cubicBezTo>
                  <a:cubicBezTo>
                    <a:pt x="22682" y="19249"/>
                    <a:pt x="24386" y="16818"/>
                    <a:pt x="24386" y="16818"/>
                  </a:cubicBezTo>
                  <a:cubicBezTo>
                    <a:pt x="24386" y="16818"/>
                    <a:pt x="24787" y="1830"/>
                    <a:pt x="19875" y="1078"/>
                  </a:cubicBezTo>
                  <a:cubicBezTo>
                    <a:pt x="14988" y="327"/>
                    <a:pt x="5213" y="226"/>
                    <a:pt x="5213"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2447500" y="2677350"/>
              <a:ext cx="261950" cy="288875"/>
            </a:xfrm>
            <a:custGeom>
              <a:rect b="b" l="l" r="r" t="t"/>
              <a:pathLst>
                <a:path extrusionOk="0" h="11555" w="10478">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2445000" y="2635375"/>
              <a:ext cx="262575" cy="302650"/>
            </a:xfrm>
            <a:custGeom>
              <a:rect b="b" l="l" r="r" t="t"/>
              <a:pathLst>
                <a:path extrusionOk="0" h="12106" w="10503">
                  <a:moveTo>
                    <a:pt x="1179" y="2256"/>
                  </a:moveTo>
                  <a:cubicBezTo>
                    <a:pt x="26" y="3008"/>
                    <a:pt x="1" y="4812"/>
                    <a:pt x="51" y="6015"/>
                  </a:cubicBezTo>
                  <a:cubicBezTo>
                    <a:pt x="151" y="7720"/>
                    <a:pt x="1028" y="10025"/>
                    <a:pt x="2457" y="11103"/>
                  </a:cubicBezTo>
                  <a:cubicBezTo>
                    <a:pt x="3234" y="11705"/>
                    <a:pt x="3284" y="11780"/>
                    <a:pt x="4337" y="12106"/>
                  </a:cubicBezTo>
                  <a:cubicBezTo>
                    <a:pt x="4437" y="12055"/>
                    <a:pt x="4687" y="11905"/>
                    <a:pt x="4963" y="11705"/>
                  </a:cubicBezTo>
                  <a:cubicBezTo>
                    <a:pt x="5540" y="11253"/>
                    <a:pt x="5840" y="10502"/>
                    <a:pt x="5615" y="9800"/>
                  </a:cubicBezTo>
                  <a:cubicBezTo>
                    <a:pt x="5389" y="9098"/>
                    <a:pt x="5389" y="8271"/>
                    <a:pt x="5765" y="8070"/>
                  </a:cubicBezTo>
                  <a:cubicBezTo>
                    <a:pt x="6417" y="7720"/>
                    <a:pt x="6843" y="8948"/>
                    <a:pt x="6843" y="8948"/>
                  </a:cubicBezTo>
                  <a:cubicBezTo>
                    <a:pt x="7194" y="8822"/>
                    <a:pt x="7770" y="8396"/>
                    <a:pt x="7469" y="7644"/>
                  </a:cubicBezTo>
                  <a:cubicBezTo>
                    <a:pt x="7144" y="6918"/>
                    <a:pt x="7469" y="6141"/>
                    <a:pt x="7469" y="6141"/>
                  </a:cubicBezTo>
                  <a:cubicBezTo>
                    <a:pt x="8597" y="6166"/>
                    <a:pt x="9124" y="4612"/>
                    <a:pt x="9474" y="4411"/>
                  </a:cubicBezTo>
                  <a:cubicBezTo>
                    <a:pt x="10251" y="3985"/>
                    <a:pt x="10502" y="3810"/>
                    <a:pt x="10377" y="3083"/>
                  </a:cubicBezTo>
                  <a:cubicBezTo>
                    <a:pt x="10302" y="2607"/>
                    <a:pt x="10101" y="2131"/>
                    <a:pt x="9750" y="1805"/>
                  </a:cubicBezTo>
                  <a:cubicBezTo>
                    <a:pt x="9349" y="1429"/>
                    <a:pt x="7996" y="928"/>
                    <a:pt x="7469" y="802"/>
                  </a:cubicBezTo>
                  <a:cubicBezTo>
                    <a:pt x="4312" y="0"/>
                    <a:pt x="1880" y="577"/>
                    <a:pt x="1179" y="2256"/>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2268325" y="2903550"/>
              <a:ext cx="521950" cy="731225"/>
            </a:xfrm>
            <a:custGeom>
              <a:rect b="b" l="l" r="r" t="t"/>
              <a:pathLst>
                <a:path extrusionOk="0" h="29249" w="20878">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2551525" y="2936125"/>
              <a:ext cx="370950" cy="500025"/>
            </a:xfrm>
            <a:custGeom>
              <a:rect b="b" l="l" r="r" t="t"/>
              <a:pathLst>
                <a:path extrusionOk="0" h="20001" w="14838">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2873575" y="2904175"/>
              <a:ext cx="72700" cy="55775"/>
            </a:xfrm>
            <a:custGeom>
              <a:rect b="b" l="l" r="r" t="t"/>
              <a:pathLst>
                <a:path extrusionOk="0" h="2231" w="2908">
                  <a:moveTo>
                    <a:pt x="2908" y="0"/>
                  </a:moveTo>
                  <a:lnTo>
                    <a:pt x="2306" y="176"/>
                  </a:lnTo>
                  <a:lnTo>
                    <a:pt x="1" y="1905"/>
                  </a:lnTo>
                  <a:lnTo>
                    <a:pt x="176" y="2231"/>
                  </a:lnTo>
                  <a:lnTo>
                    <a:pt x="2632" y="401"/>
                  </a:lnTo>
                  <a:lnTo>
                    <a:pt x="2908" y="0"/>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2813425" y="2924850"/>
              <a:ext cx="134125" cy="169825"/>
            </a:xfrm>
            <a:custGeom>
              <a:rect b="b" l="l" r="r" t="t"/>
              <a:pathLst>
                <a:path extrusionOk="0" h="6793" w="5365">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2027075" y="3121575"/>
              <a:ext cx="414200" cy="794525"/>
            </a:xfrm>
            <a:custGeom>
              <a:rect b="b" l="l" r="r" t="t"/>
              <a:pathLst>
                <a:path extrusionOk="0" h="31781" w="16568">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2353525" y="3285125"/>
              <a:ext cx="188625" cy="642250"/>
            </a:xfrm>
            <a:custGeom>
              <a:rect b="b" l="l" r="r" t="t"/>
              <a:pathLst>
                <a:path extrusionOk="0" h="25690" w="7545">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3970700" y="4185500"/>
              <a:ext cx="292000" cy="128475"/>
            </a:xfrm>
            <a:custGeom>
              <a:rect b="b" l="l" r="r" t="t"/>
              <a:pathLst>
                <a:path extrusionOk="0" h="5139" w="11680">
                  <a:moveTo>
                    <a:pt x="11053" y="377"/>
                  </a:moveTo>
                  <a:lnTo>
                    <a:pt x="7118" y="1"/>
                  </a:lnTo>
                  <a:cubicBezTo>
                    <a:pt x="7118" y="1"/>
                    <a:pt x="4587" y="727"/>
                    <a:pt x="3083" y="928"/>
                  </a:cubicBezTo>
                  <a:cubicBezTo>
                    <a:pt x="1580" y="1153"/>
                    <a:pt x="502" y="903"/>
                    <a:pt x="151" y="1429"/>
                  </a:cubicBezTo>
                  <a:cubicBezTo>
                    <a:pt x="101" y="1529"/>
                    <a:pt x="76" y="1655"/>
                    <a:pt x="76" y="1805"/>
                  </a:cubicBezTo>
                  <a:lnTo>
                    <a:pt x="76" y="1805"/>
                  </a:lnTo>
                  <a:cubicBezTo>
                    <a:pt x="76" y="1805"/>
                    <a:pt x="76" y="1805"/>
                    <a:pt x="76" y="1830"/>
                  </a:cubicBezTo>
                  <a:cubicBezTo>
                    <a:pt x="1" y="2607"/>
                    <a:pt x="702" y="3334"/>
                    <a:pt x="1078" y="3635"/>
                  </a:cubicBezTo>
                  <a:cubicBezTo>
                    <a:pt x="1855" y="4186"/>
                    <a:pt x="2707" y="4537"/>
                    <a:pt x="5013" y="4336"/>
                  </a:cubicBezTo>
                  <a:cubicBezTo>
                    <a:pt x="5615" y="4086"/>
                    <a:pt x="6717" y="3935"/>
                    <a:pt x="7118" y="4537"/>
                  </a:cubicBezTo>
                  <a:cubicBezTo>
                    <a:pt x="7720" y="4838"/>
                    <a:pt x="10026" y="5138"/>
                    <a:pt x="11053" y="4537"/>
                  </a:cubicBezTo>
                  <a:lnTo>
                    <a:pt x="11053" y="4011"/>
                  </a:lnTo>
                  <a:cubicBezTo>
                    <a:pt x="11680" y="3409"/>
                    <a:pt x="11053" y="377"/>
                    <a:pt x="11053" y="3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4041500" y="3283875"/>
              <a:ext cx="281975" cy="953025"/>
            </a:xfrm>
            <a:custGeom>
              <a:rect b="b" l="l" r="r" t="t"/>
              <a:pathLst>
                <a:path extrusionOk="0" h="38121" w="11279">
                  <a:moveTo>
                    <a:pt x="9976" y="0"/>
                  </a:moveTo>
                  <a:cubicBezTo>
                    <a:pt x="11279" y="6742"/>
                    <a:pt x="6592" y="14111"/>
                    <a:pt x="6993" y="19549"/>
                  </a:cubicBezTo>
                  <a:cubicBezTo>
                    <a:pt x="7494" y="27018"/>
                    <a:pt x="7795" y="30276"/>
                    <a:pt x="8547" y="36341"/>
                  </a:cubicBezTo>
                  <a:cubicBezTo>
                    <a:pt x="8547" y="36341"/>
                    <a:pt x="5540" y="38121"/>
                    <a:pt x="3309" y="36066"/>
                  </a:cubicBezTo>
                  <a:cubicBezTo>
                    <a:pt x="1003" y="24186"/>
                    <a:pt x="1" y="22055"/>
                    <a:pt x="327" y="2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3796525" y="2397900"/>
              <a:ext cx="266300" cy="388500"/>
            </a:xfrm>
            <a:custGeom>
              <a:rect b="b" l="l" r="r" t="t"/>
              <a:pathLst>
                <a:path extrusionOk="0" h="15540" w="10652">
                  <a:moveTo>
                    <a:pt x="1354" y="4462"/>
                  </a:moveTo>
                  <a:cubicBezTo>
                    <a:pt x="0" y="6016"/>
                    <a:pt x="1128" y="12432"/>
                    <a:pt x="3008" y="13985"/>
                  </a:cubicBezTo>
                  <a:cubicBezTo>
                    <a:pt x="4887" y="15539"/>
                    <a:pt x="6441" y="14988"/>
                    <a:pt x="8070" y="13584"/>
                  </a:cubicBezTo>
                  <a:cubicBezTo>
                    <a:pt x="9699" y="12206"/>
                    <a:pt x="10652" y="8772"/>
                    <a:pt x="10276" y="6166"/>
                  </a:cubicBezTo>
                  <a:cubicBezTo>
                    <a:pt x="9725" y="2632"/>
                    <a:pt x="5163" y="0"/>
                    <a:pt x="1354" y="446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3785875" y="2426100"/>
              <a:ext cx="286350" cy="335850"/>
            </a:xfrm>
            <a:custGeom>
              <a:rect b="b" l="l" r="r" t="t"/>
              <a:pathLst>
                <a:path extrusionOk="0" h="13434" w="11454">
                  <a:moveTo>
                    <a:pt x="1303" y="3985"/>
                  </a:moveTo>
                  <a:cubicBezTo>
                    <a:pt x="1303" y="3985"/>
                    <a:pt x="1028" y="4662"/>
                    <a:pt x="1178" y="5815"/>
                  </a:cubicBezTo>
                  <a:cubicBezTo>
                    <a:pt x="1353" y="6943"/>
                    <a:pt x="1754" y="7569"/>
                    <a:pt x="1955" y="8096"/>
                  </a:cubicBezTo>
                  <a:cubicBezTo>
                    <a:pt x="2181" y="8622"/>
                    <a:pt x="2105" y="8998"/>
                    <a:pt x="2331" y="9198"/>
                  </a:cubicBezTo>
                  <a:cubicBezTo>
                    <a:pt x="2556" y="9399"/>
                    <a:pt x="2506" y="7720"/>
                    <a:pt x="3033" y="7294"/>
                  </a:cubicBezTo>
                  <a:cubicBezTo>
                    <a:pt x="3559" y="6893"/>
                    <a:pt x="4336" y="8697"/>
                    <a:pt x="3258" y="9825"/>
                  </a:cubicBezTo>
                  <a:cubicBezTo>
                    <a:pt x="3108" y="10953"/>
                    <a:pt x="4536" y="12807"/>
                    <a:pt x="5063" y="13133"/>
                  </a:cubicBezTo>
                  <a:cubicBezTo>
                    <a:pt x="5614" y="13434"/>
                    <a:pt x="7795" y="13083"/>
                    <a:pt x="9148" y="11755"/>
                  </a:cubicBezTo>
                  <a:cubicBezTo>
                    <a:pt x="10501" y="10401"/>
                    <a:pt x="10802" y="8271"/>
                    <a:pt x="11128" y="5464"/>
                  </a:cubicBezTo>
                  <a:cubicBezTo>
                    <a:pt x="11454" y="2682"/>
                    <a:pt x="9374" y="1780"/>
                    <a:pt x="9374" y="1780"/>
                  </a:cubicBezTo>
                  <a:cubicBezTo>
                    <a:pt x="9323" y="0"/>
                    <a:pt x="3409" y="476"/>
                    <a:pt x="1278" y="1429"/>
                  </a:cubicBezTo>
                  <a:cubicBezTo>
                    <a:pt x="0" y="2055"/>
                    <a:pt x="1303" y="3985"/>
                    <a:pt x="1303" y="39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3418075" y="3327725"/>
              <a:ext cx="196750" cy="73325"/>
            </a:xfrm>
            <a:custGeom>
              <a:rect b="b" l="l" r="r" t="t"/>
              <a:pathLst>
                <a:path extrusionOk="0" h="2933" w="7870">
                  <a:moveTo>
                    <a:pt x="7870" y="1956"/>
                  </a:moveTo>
                  <a:cubicBezTo>
                    <a:pt x="7870" y="1956"/>
                    <a:pt x="7519" y="2081"/>
                    <a:pt x="6642" y="2457"/>
                  </a:cubicBezTo>
                  <a:cubicBezTo>
                    <a:pt x="5790" y="2808"/>
                    <a:pt x="3935" y="2933"/>
                    <a:pt x="2757" y="2758"/>
                  </a:cubicBezTo>
                  <a:cubicBezTo>
                    <a:pt x="1604" y="2557"/>
                    <a:pt x="0" y="2306"/>
                    <a:pt x="326" y="1880"/>
                  </a:cubicBezTo>
                  <a:cubicBezTo>
                    <a:pt x="627" y="1454"/>
                    <a:pt x="6466" y="1"/>
                    <a:pt x="6717" y="126"/>
                  </a:cubicBezTo>
                  <a:cubicBezTo>
                    <a:pt x="6968" y="226"/>
                    <a:pt x="7870" y="1956"/>
                    <a:pt x="7870" y="195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3781475" y="4275725"/>
              <a:ext cx="291375" cy="127850"/>
            </a:xfrm>
            <a:custGeom>
              <a:rect b="b" l="l" r="r" t="t"/>
              <a:pathLst>
                <a:path extrusionOk="0" h="5114" w="11655">
                  <a:moveTo>
                    <a:pt x="11053" y="352"/>
                  </a:moveTo>
                  <a:lnTo>
                    <a:pt x="7093" y="1"/>
                  </a:lnTo>
                  <a:cubicBezTo>
                    <a:pt x="7093" y="1"/>
                    <a:pt x="4562" y="702"/>
                    <a:pt x="3083" y="928"/>
                  </a:cubicBezTo>
                  <a:cubicBezTo>
                    <a:pt x="1580" y="1128"/>
                    <a:pt x="502" y="878"/>
                    <a:pt x="151" y="1429"/>
                  </a:cubicBezTo>
                  <a:cubicBezTo>
                    <a:pt x="76" y="1504"/>
                    <a:pt x="51" y="1630"/>
                    <a:pt x="76" y="1780"/>
                  </a:cubicBezTo>
                  <a:lnTo>
                    <a:pt x="76" y="1780"/>
                  </a:lnTo>
                  <a:cubicBezTo>
                    <a:pt x="76" y="1780"/>
                    <a:pt x="76" y="1780"/>
                    <a:pt x="76" y="1780"/>
                  </a:cubicBezTo>
                  <a:cubicBezTo>
                    <a:pt x="76" y="1780"/>
                    <a:pt x="76" y="1805"/>
                    <a:pt x="76" y="1805"/>
                  </a:cubicBezTo>
                  <a:cubicBezTo>
                    <a:pt x="1" y="2582"/>
                    <a:pt x="677" y="3334"/>
                    <a:pt x="1078" y="3610"/>
                  </a:cubicBezTo>
                  <a:cubicBezTo>
                    <a:pt x="1855" y="4186"/>
                    <a:pt x="2707" y="4512"/>
                    <a:pt x="5013" y="4311"/>
                  </a:cubicBezTo>
                  <a:cubicBezTo>
                    <a:pt x="5615" y="4086"/>
                    <a:pt x="6692" y="3910"/>
                    <a:pt x="7093" y="4512"/>
                  </a:cubicBezTo>
                  <a:cubicBezTo>
                    <a:pt x="7695" y="4813"/>
                    <a:pt x="10026" y="5113"/>
                    <a:pt x="11053" y="4512"/>
                  </a:cubicBezTo>
                  <a:lnTo>
                    <a:pt x="11053" y="4011"/>
                  </a:lnTo>
                  <a:cubicBezTo>
                    <a:pt x="11655" y="3384"/>
                    <a:pt x="11053" y="352"/>
                    <a:pt x="11053" y="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a:off x="3895525" y="3326475"/>
              <a:ext cx="330850" cy="1037625"/>
            </a:xfrm>
            <a:custGeom>
              <a:rect b="b" l="l" r="r" t="t"/>
              <a:pathLst>
                <a:path extrusionOk="0" h="41505" w="13234">
                  <a:moveTo>
                    <a:pt x="12807" y="1"/>
                  </a:moveTo>
                  <a:cubicBezTo>
                    <a:pt x="13233" y="6868"/>
                    <a:pt x="7619" y="14387"/>
                    <a:pt x="7293" y="19925"/>
                  </a:cubicBezTo>
                  <a:cubicBezTo>
                    <a:pt x="6842" y="27545"/>
                    <a:pt x="6817" y="32908"/>
                    <a:pt x="6817" y="39098"/>
                  </a:cubicBezTo>
                  <a:cubicBezTo>
                    <a:pt x="6817" y="39098"/>
                    <a:pt x="1754" y="41504"/>
                    <a:pt x="1529" y="37795"/>
                  </a:cubicBezTo>
                  <a:cubicBezTo>
                    <a:pt x="777" y="25665"/>
                    <a:pt x="0" y="22482"/>
                    <a:pt x="3133" y="276"/>
                  </a:cubicBez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p:nvPr/>
          </p:nvSpPr>
          <p:spPr>
            <a:xfrm>
              <a:off x="3812800" y="2644150"/>
              <a:ext cx="497525" cy="817700"/>
            </a:xfrm>
            <a:custGeom>
              <a:rect b="b" l="l" r="r" t="t"/>
              <a:pathLst>
                <a:path extrusionOk="0" h="32708" w="19901">
                  <a:moveTo>
                    <a:pt x="2883" y="5263"/>
                  </a:moveTo>
                  <a:cubicBezTo>
                    <a:pt x="5690" y="3860"/>
                    <a:pt x="10277" y="0"/>
                    <a:pt x="14011" y="5038"/>
                  </a:cubicBezTo>
                  <a:cubicBezTo>
                    <a:pt x="17520" y="9775"/>
                    <a:pt x="18973" y="23985"/>
                    <a:pt x="19374" y="26817"/>
                  </a:cubicBezTo>
                  <a:cubicBezTo>
                    <a:pt x="19901" y="30652"/>
                    <a:pt x="9224" y="32707"/>
                    <a:pt x="6843" y="32607"/>
                  </a:cubicBezTo>
                  <a:cubicBezTo>
                    <a:pt x="6292" y="32582"/>
                    <a:pt x="5966" y="32331"/>
                    <a:pt x="5815" y="31805"/>
                  </a:cubicBezTo>
                  <a:cubicBezTo>
                    <a:pt x="5615" y="31103"/>
                    <a:pt x="6191" y="30602"/>
                    <a:pt x="6041" y="29950"/>
                  </a:cubicBezTo>
                  <a:cubicBezTo>
                    <a:pt x="5941" y="29574"/>
                    <a:pt x="5690" y="29273"/>
                    <a:pt x="5464" y="28973"/>
                  </a:cubicBezTo>
                  <a:cubicBezTo>
                    <a:pt x="5239" y="28672"/>
                    <a:pt x="5013" y="28371"/>
                    <a:pt x="4963" y="27995"/>
                  </a:cubicBezTo>
                  <a:cubicBezTo>
                    <a:pt x="4863" y="27369"/>
                    <a:pt x="5239" y="26792"/>
                    <a:pt x="5314" y="26191"/>
                  </a:cubicBezTo>
                  <a:cubicBezTo>
                    <a:pt x="5364" y="25740"/>
                    <a:pt x="5239" y="25288"/>
                    <a:pt x="5139" y="24862"/>
                  </a:cubicBezTo>
                  <a:cubicBezTo>
                    <a:pt x="4161" y="21253"/>
                    <a:pt x="2482" y="17920"/>
                    <a:pt x="1530" y="14286"/>
                  </a:cubicBezTo>
                  <a:cubicBezTo>
                    <a:pt x="903" y="11805"/>
                    <a:pt x="1" y="7920"/>
                    <a:pt x="2031" y="5865"/>
                  </a:cubicBezTo>
                  <a:cubicBezTo>
                    <a:pt x="2231" y="5664"/>
                    <a:pt x="2582" y="5338"/>
                    <a:pt x="2883" y="526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a:off x="3567200" y="2752525"/>
              <a:ext cx="406650" cy="625350"/>
            </a:xfrm>
            <a:custGeom>
              <a:rect b="b" l="l" r="r" t="t"/>
              <a:pathLst>
                <a:path extrusionOk="0" h="25014" w="16266">
                  <a:moveTo>
                    <a:pt x="10978" y="2833"/>
                  </a:moveTo>
                  <a:cubicBezTo>
                    <a:pt x="8697" y="10001"/>
                    <a:pt x="8496" y="13560"/>
                    <a:pt x="6291" y="16392"/>
                  </a:cubicBezTo>
                  <a:cubicBezTo>
                    <a:pt x="6115" y="16593"/>
                    <a:pt x="0" y="23134"/>
                    <a:pt x="0" y="23134"/>
                  </a:cubicBezTo>
                  <a:cubicBezTo>
                    <a:pt x="0" y="23134"/>
                    <a:pt x="827" y="24638"/>
                    <a:pt x="2958" y="25014"/>
                  </a:cubicBezTo>
                  <a:cubicBezTo>
                    <a:pt x="6366" y="23560"/>
                    <a:pt x="10251" y="18197"/>
                    <a:pt x="11278" y="17019"/>
                  </a:cubicBezTo>
                  <a:cubicBezTo>
                    <a:pt x="11880" y="16367"/>
                    <a:pt x="15238" y="10176"/>
                    <a:pt x="15765" y="7044"/>
                  </a:cubicBezTo>
                  <a:cubicBezTo>
                    <a:pt x="16266" y="3886"/>
                    <a:pt x="11905" y="1"/>
                    <a:pt x="10978" y="2833"/>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p:nvPr/>
          </p:nvSpPr>
          <p:spPr>
            <a:xfrm>
              <a:off x="3483225" y="2283225"/>
              <a:ext cx="456800" cy="264450"/>
            </a:xfrm>
            <a:custGeom>
              <a:rect b="b" l="l" r="r" t="t"/>
              <a:pathLst>
                <a:path extrusionOk="0" h="10578" w="18272">
                  <a:moveTo>
                    <a:pt x="17871" y="3660"/>
                  </a:moveTo>
                  <a:lnTo>
                    <a:pt x="11530" y="1"/>
                  </a:lnTo>
                  <a:lnTo>
                    <a:pt x="828" y="6191"/>
                  </a:lnTo>
                  <a:lnTo>
                    <a:pt x="1" y="6292"/>
                  </a:lnTo>
                  <a:lnTo>
                    <a:pt x="1" y="6517"/>
                  </a:lnTo>
                  <a:cubicBezTo>
                    <a:pt x="1" y="6592"/>
                    <a:pt x="26" y="6668"/>
                    <a:pt x="126" y="6718"/>
                  </a:cubicBezTo>
                  <a:lnTo>
                    <a:pt x="6567" y="10452"/>
                  </a:lnTo>
                  <a:cubicBezTo>
                    <a:pt x="6768" y="10577"/>
                    <a:pt x="7119" y="10552"/>
                    <a:pt x="7344" y="10427"/>
                  </a:cubicBezTo>
                  <a:lnTo>
                    <a:pt x="18071" y="4237"/>
                  </a:lnTo>
                  <a:cubicBezTo>
                    <a:pt x="18196" y="4161"/>
                    <a:pt x="18272" y="4036"/>
                    <a:pt x="18246" y="3961"/>
                  </a:cubicBezTo>
                  <a:lnTo>
                    <a:pt x="18246" y="3610"/>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3483225" y="2273850"/>
              <a:ext cx="458050" cy="264425"/>
            </a:xfrm>
            <a:custGeom>
              <a:rect b="b" l="l" r="r" t="t"/>
              <a:pathLst>
                <a:path extrusionOk="0" h="10577" w="18322">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p:nvPr/>
          </p:nvSpPr>
          <p:spPr>
            <a:xfrm>
              <a:off x="3483225" y="2273850"/>
              <a:ext cx="458050" cy="264425"/>
            </a:xfrm>
            <a:custGeom>
              <a:rect b="b" l="l" r="r" t="t"/>
              <a:pathLst>
                <a:path extrusionOk="0" h="10577" w="18322">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3580975" y="2332725"/>
              <a:ext cx="339000" cy="196150"/>
            </a:xfrm>
            <a:custGeom>
              <a:rect b="b" l="l" r="r" t="t"/>
              <a:pathLst>
                <a:path extrusionOk="0" h="7846" w="13560">
                  <a:moveTo>
                    <a:pt x="13560" y="1805"/>
                  </a:moveTo>
                  <a:lnTo>
                    <a:pt x="3133" y="7846"/>
                  </a:lnTo>
                  <a:lnTo>
                    <a:pt x="1" y="6041"/>
                  </a:lnTo>
                  <a:lnTo>
                    <a:pt x="10452" y="1"/>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3626725" y="2346525"/>
              <a:ext cx="110925" cy="63925"/>
            </a:xfrm>
            <a:custGeom>
              <a:rect b="b" l="l" r="r" t="t"/>
              <a:pathLst>
                <a:path extrusionOk="0" h="2557" w="4437">
                  <a:moveTo>
                    <a:pt x="4286" y="1028"/>
                  </a:moveTo>
                  <a:lnTo>
                    <a:pt x="1805" y="2456"/>
                  </a:lnTo>
                  <a:cubicBezTo>
                    <a:pt x="1654" y="2532"/>
                    <a:pt x="1454" y="2557"/>
                    <a:pt x="1328" y="2482"/>
                  </a:cubicBezTo>
                  <a:lnTo>
                    <a:pt x="125" y="1805"/>
                  </a:lnTo>
                  <a:cubicBezTo>
                    <a:pt x="0" y="1730"/>
                    <a:pt x="25" y="1604"/>
                    <a:pt x="151" y="1529"/>
                  </a:cubicBezTo>
                  <a:lnTo>
                    <a:pt x="2657" y="75"/>
                  </a:lnTo>
                  <a:cubicBezTo>
                    <a:pt x="2782" y="0"/>
                    <a:pt x="3008" y="0"/>
                    <a:pt x="3133" y="50"/>
                  </a:cubicBezTo>
                  <a:lnTo>
                    <a:pt x="4311" y="752"/>
                  </a:lnTo>
                  <a:cubicBezTo>
                    <a:pt x="4436" y="827"/>
                    <a:pt x="4436" y="953"/>
                    <a:pt x="4286" y="1028"/>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p:nvPr/>
          </p:nvSpPr>
          <p:spPr>
            <a:xfrm>
              <a:off x="3169950" y="2040750"/>
              <a:ext cx="442375" cy="429850"/>
            </a:xfrm>
            <a:custGeom>
              <a:rect b="b" l="l" r="r" t="t"/>
              <a:pathLst>
                <a:path extrusionOk="0" h="17194" w="17695">
                  <a:moveTo>
                    <a:pt x="3810" y="953"/>
                  </a:moveTo>
                  <a:cubicBezTo>
                    <a:pt x="6692" y="2357"/>
                    <a:pt x="6943" y="10778"/>
                    <a:pt x="9148" y="12883"/>
                  </a:cubicBezTo>
                  <a:cubicBezTo>
                    <a:pt x="10376" y="14061"/>
                    <a:pt x="15339" y="13134"/>
                    <a:pt x="17043" y="13159"/>
                  </a:cubicBezTo>
                  <a:cubicBezTo>
                    <a:pt x="17695" y="14637"/>
                    <a:pt x="16792" y="16442"/>
                    <a:pt x="16792" y="16442"/>
                  </a:cubicBezTo>
                  <a:cubicBezTo>
                    <a:pt x="7344" y="16918"/>
                    <a:pt x="6216" y="17194"/>
                    <a:pt x="3810" y="12607"/>
                  </a:cubicBezTo>
                  <a:cubicBezTo>
                    <a:pt x="1930" y="9023"/>
                    <a:pt x="0" y="1"/>
                    <a:pt x="3810" y="9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p:nvPr/>
          </p:nvSpPr>
          <p:spPr>
            <a:xfrm>
              <a:off x="3453775" y="1955550"/>
              <a:ext cx="303300" cy="409800"/>
            </a:xfrm>
            <a:custGeom>
              <a:rect b="b" l="l" r="r" t="t"/>
              <a:pathLst>
                <a:path extrusionOk="0" h="16392" w="12132">
                  <a:moveTo>
                    <a:pt x="11480" y="14161"/>
                  </a:moveTo>
                  <a:cubicBezTo>
                    <a:pt x="8948" y="12907"/>
                    <a:pt x="8397" y="11905"/>
                    <a:pt x="7169" y="10827"/>
                  </a:cubicBezTo>
                  <a:cubicBezTo>
                    <a:pt x="4963" y="8897"/>
                    <a:pt x="4111" y="1253"/>
                    <a:pt x="2282" y="276"/>
                  </a:cubicBezTo>
                  <a:cubicBezTo>
                    <a:pt x="1079" y="0"/>
                    <a:pt x="452" y="577"/>
                    <a:pt x="201" y="1579"/>
                  </a:cubicBezTo>
                  <a:cubicBezTo>
                    <a:pt x="151" y="1780"/>
                    <a:pt x="126" y="2005"/>
                    <a:pt x="101" y="2256"/>
                  </a:cubicBezTo>
                  <a:cubicBezTo>
                    <a:pt x="1" y="3509"/>
                    <a:pt x="327" y="5188"/>
                    <a:pt x="853" y="6767"/>
                  </a:cubicBezTo>
                  <a:cubicBezTo>
                    <a:pt x="1279" y="8095"/>
                    <a:pt x="1855" y="9374"/>
                    <a:pt x="2457" y="10276"/>
                  </a:cubicBezTo>
                  <a:cubicBezTo>
                    <a:pt x="2958" y="11028"/>
                    <a:pt x="3409" y="11704"/>
                    <a:pt x="3911" y="12306"/>
                  </a:cubicBezTo>
                  <a:cubicBezTo>
                    <a:pt x="5164" y="13810"/>
                    <a:pt x="6768" y="15038"/>
                    <a:pt x="10327" y="16391"/>
                  </a:cubicBezTo>
                  <a:cubicBezTo>
                    <a:pt x="10327" y="16391"/>
                    <a:pt x="12131" y="15539"/>
                    <a:pt x="11480" y="141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p:nvPr/>
          </p:nvSpPr>
          <p:spPr>
            <a:xfrm>
              <a:off x="3706925" y="2317700"/>
              <a:ext cx="142875" cy="124075"/>
            </a:xfrm>
            <a:custGeom>
              <a:rect b="b" l="l" r="r" t="t"/>
              <a:pathLst>
                <a:path extrusionOk="0" h="4963" w="5715">
                  <a:moveTo>
                    <a:pt x="326" y="1629"/>
                  </a:moveTo>
                  <a:cubicBezTo>
                    <a:pt x="376" y="1780"/>
                    <a:pt x="877" y="2331"/>
                    <a:pt x="1303" y="2807"/>
                  </a:cubicBezTo>
                  <a:cubicBezTo>
                    <a:pt x="1755" y="3309"/>
                    <a:pt x="2431" y="4161"/>
                    <a:pt x="2657" y="3960"/>
                  </a:cubicBezTo>
                  <a:cubicBezTo>
                    <a:pt x="2882" y="3760"/>
                    <a:pt x="2456" y="2908"/>
                    <a:pt x="2456" y="2908"/>
                  </a:cubicBezTo>
                  <a:cubicBezTo>
                    <a:pt x="2456" y="2908"/>
                    <a:pt x="3760" y="4136"/>
                    <a:pt x="3985" y="4537"/>
                  </a:cubicBezTo>
                  <a:cubicBezTo>
                    <a:pt x="4211" y="4963"/>
                    <a:pt x="4085" y="3760"/>
                    <a:pt x="3760" y="3208"/>
                  </a:cubicBezTo>
                  <a:cubicBezTo>
                    <a:pt x="4587" y="4487"/>
                    <a:pt x="4787" y="4762"/>
                    <a:pt x="4837" y="4437"/>
                  </a:cubicBezTo>
                  <a:cubicBezTo>
                    <a:pt x="4912" y="4136"/>
                    <a:pt x="4211" y="2431"/>
                    <a:pt x="4311" y="2582"/>
                  </a:cubicBezTo>
                  <a:cubicBezTo>
                    <a:pt x="5263" y="4036"/>
                    <a:pt x="5639" y="4236"/>
                    <a:pt x="5539" y="3559"/>
                  </a:cubicBezTo>
                  <a:cubicBezTo>
                    <a:pt x="5439" y="2908"/>
                    <a:pt x="4511" y="1780"/>
                    <a:pt x="3935" y="1454"/>
                  </a:cubicBezTo>
                  <a:cubicBezTo>
                    <a:pt x="5614" y="2532"/>
                    <a:pt x="5714" y="2431"/>
                    <a:pt x="5313" y="1930"/>
                  </a:cubicBezTo>
                  <a:cubicBezTo>
                    <a:pt x="4887" y="1454"/>
                    <a:pt x="3359" y="276"/>
                    <a:pt x="1303" y="0"/>
                  </a:cubicBezTo>
                  <a:cubicBezTo>
                    <a:pt x="0" y="1228"/>
                    <a:pt x="326" y="1629"/>
                    <a:pt x="326" y="162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3575975" y="2368450"/>
              <a:ext cx="183600" cy="92750"/>
            </a:xfrm>
            <a:custGeom>
              <a:rect b="b" l="l" r="r" t="t"/>
              <a:pathLst>
                <a:path extrusionOk="0" h="3710" w="7344">
                  <a:moveTo>
                    <a:pt x="6667" y="2231"/>
                  </a:moveTo>
                  <a:cubicBezTo>
                    <a:pt x="6115" y="1404"/>
                    <a:pt x="5338" y="452"/>
                    <a:pt x="4361" y="176"/>
                  </a:cubicBezTo>
                  <a:cubicBezTo>
                    <a:pt x="3659" y="0"/>
                    <a:pt x="2932" y="126"/>
                    <a:pt x="2231" y="351"/>
                  </a:cubicBezTo>
                  <a:cubicBezTo>
                    <a:pt x="1704" y="527"/>
                    <a:pt x="902" y="602"/>
                    <a:pt x="376" y="853"/>
                  </a:cubicBezTo>
                  <a:cubicBezTo>
                    <a:pt x="125" y="1479"/>
                    <a:pt x="0" y="2056"/>
                    <a:pt x="0" y="2607"/>
                  </a:cubicBezTo>
                  <a:cubicBezTo>
                    <a:pt x="100" y="2657"/>
                    <a:pt x="226" y="2682"/>
                    <a:pt x="376" y="2707"/>
                  </a:cubicBezTo>
                  <a:cubicBezTo>
                    <a:pt x="927" y="2757"/>
                    <a:pt x="1529" y="2958"/>
                    <a:pt x="2105" y="2958"/>
                  </a:cubicBezTo>
                  <a:cubicBezTo>
                    <a:pt x="2481" y="2933"/>
                    <a:pt x="3108" y="3058"/>
                    <a:pt x="3459" y="2958"/>
                  </a:cubicBezTo>
                  <a:cubicBezTo>
                    <a:pt x="3308" y="3008"/>
                    <a:pt x="3158" y="3058"/>
                    <a:pt x="3133" y="3209"/>
                  </a:cubicBezTo>
                  <a:cubicBezTo>
                    <a:pt x="3108" y="3334"/>
                    <a:pt x="3208" y="3459"/>
                    <a:pt x="3333" y="3484"/>
                  </a:cubicBezTo>
                  <a:cubicBezTo>
                    <a:pt x="4186" y="3710"/>
                    <a:pt x="4937" y="2682"/>
                    <a:pt x="5439" y="2206"/>
                  </a:cubicBezTo>
                  <a:cubicBezTo>
                    <a:pt x="5389" y="2256"/>
                    <a:pt x="7343" y="3309"/>
                    <a:pt x="6667" y="223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3403025" y="1729975"/>
              <a:ext cx="146650" cy="272575"/>
            </a:xfrm>
            <a:custGeom>
              <a:rect b="b" l="l" r="r" t="t"/>
              <a:pathLst>
                <a:path extrusionOk="0" h="10903" w="5866">
                  <a:moveTo>
                    <a:pt x="4687" y="903"/>
                  </a:moveTo>
                  <a:cubicBezTo>
                    <a:pt x="4687" y="928"/>
                    <a:pt x="4713" y="928"/>
                    <a:pt x="4713" y="953"/>
                  </a:cubicBezTo>
                  <a:cubicBezTo>
                    <a:pt x="5063" y="1529"/>
                    <a:pt x="5114" y="2256"/>
                    <a:pt x="5063" y="2933"/>
                  </a:cubicBezTo>
                  <a:cubicBezTo>
                    <a:pt x="4988" y="4161"/>
                    <a:pt x="4161" y="5665"/>
                    <a:pt x="4738" y="6868"/>
                  </a:cubicBezTo>
                  <a:cubicBezTo>
                    <a:pt x="4988" y="7369"/>
                    <a:pt x="5489" y="7720"/>
                    <a:pt x="5665" y="8271"/>
                  </a:cubicBezTo>
                  <a:cubicBezTo>
                    <a:pt x="5865" y="9023"/>
                    <a:pt x="5339" y="9775"/>
                    <a:pt x="4687" y="10201"/>
                  </a:cubicBezTo>
                  <a:cubicBezTo>
                    <a:pt x="3860" y="10727"/>
                    <a:pt x="2833" y="10903"/>
                    <a:pt x="1905" y="10602"/>
                  </a:cubicBezTo>
                  <a:cubicBezTo>
                    <a:pt x="1003" y="10301"/>
                    <a:pt x="251" y="9449"/>
                    <a:pt x="151" y="8497"/>
                  </a:cubicBezTo>
                  <a:cubicBezTo>
                    <a:pt x="1" y="7344"/>
                    <a:pt x="728" y="6266"/>
                    <a:pt x="1379" y="5289"/>
                  </a:cubicBezTo>
                  <a:cubicBezTo>
                    <a:pt x="1755" y="4737"/>
                    <a:pt x="2256" y="3985"/>
                    <a:pt x="2307" y="3309"/>
                  </a:cubicBezTo>
                  <a:cubicBezTo>
                    <a:pt x="2357" y="2657"/>
                    <a:pt x="2006" y="2106"/>
                    <a:pt x="2131" y="1404"/>
                  </a:cubicBezTo>
                  <a:cubicBezTo>
                    <a:pt x="2231" y="928"/>
                    <a:pt x="2507" y="452"/>
                    <a:pt x="2983" y="251"/>
                  </a:cubicBezTo>
                  <a:cubicBezTo>
                    <a:pt x="3585" y="1"/>
                    <a:pt x="4312" y="351"/>
                    <a:pt x="4687" y="903"/>
                  </a:cubicBezTo>
                  <a:close/>
                </a:path>
              </a:pathLst>
            </a:custGeom>
            <a:solidFill>
              <a:srgbClr val="606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3322200" y="1887875"/>
              <a:ext cx="131600" cy="177975"/>
            </a:xfrm>
            <a:custGeom>
              <a:rect b="b" l="l" r="r" t="t"/>
              <a:pathLst>
                <a:path extrusionOk="0" h="7119" w="5264">
                  <a:moveTo>
                    <a:pt x="1028" y="0"/>
                  </a:moveTo>
                  <a:cubicBezTo>
                    <a:pt x="1028" y="0"/>
                    <a:pt x="1780" y="2632"/>
                    <a:pt x="51" y="3735"/>
                  </a:cubicBezTo>
                  <a:cubicBezTo>
                    <a:pt x="1" y="4386"/>
                    <a:pt x="1830" y="7118"/>
                    <a:pt x="3660" y="6642"/>
                  </a:cubicBezTo>
                  <a:cubicBezTo>
                    <a:pt x="4712" y="6366"/>
                    <a:pt x="5264" y="4863"/>
                    <a:pt x="5264" y="4863"/>
                  </a:cubicBezTo>
                  <a:cubicBezTo>
                    <a:pt x="5164" y="3910"/>
                    <a:pt x="4612" y="1905"/>
                    <a:pt x="4612" y="19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3318450" y="1686750"/>
              <a:ext cx="195500" cy="280100"/>
            </a:xfrm>
            <a:custGeom>
              <a:rect b="b" l="l" r="r" t="t"/>
              <a:pathLst>
                <a:path extrusionOk="0" h="11204" w="7820">
                  <a:moveTo>
                    <a:pt x="7344" y="2682"/>
                  </a:moveTo>
                  <a:cubicBezTo>
                    <a:pt x="7344" y="2682"/>
                    <a:pt x="7820" y="4361"/>
                    <a:pt x="7644" y="5664"/>
                  </a:cubicBezTo>
                  <a:cubicBezTo>
                    <a:pt x="7469" y="6968"/>
                    <a:pt x="7344" y="9549"/>
                    <a:pt x="6191" y="10376"/>
                  </a:cubicBezTo>
                  <a:cubicBezTo>
                    <a:pt x="5038" y="11203"/>
                    <a:pt x="3409" y="10226"/>
                    <a:pt x="2306" y="9298"/>
                  </a:cubicBezTo>
                  <a:cubicBezTo>
                    <a:pt x="1228" y="8371"/>
                    <a:pt x="50" y="6667"/>
                    <a:pt x="25" y="4612"/>
                  </a:cubicBezTo>
                  <a:cubicBezTo>
                    <a:pt x="0" y="2532"/>
                    <a:pt x="827" y="0"/>
                    <a:pt x="3810" y="125"/>
                  </a:cubicBezTo>
                  <a:cubicBezTo>
                    <a:pt x="6792" y="251"/>
                    <a:pt x="7344" y="2682"/>
                    <a:pt x="7344" y="26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3238250" y="1676100"/>
              <a:ext cx="231225" cy="354025"/>
            </a:xfrm>
            <a:custGeom>
              <a:rect b="b" l="l" r="r" t="t"/>
              <a:pathLst>
                <a:path extrusionOk="0" h="14161" w="9249">
                  <a:moveTo>
                    <a:pt x="8471" y="1855"/>
                  </a:moveTo>
                  <a:cubicBezTo>
                    <a:pt x="9248" y="2807"/>
                    <a:pt x="8872" y="3960"/>
                    <a:pt x="7920" y="4662"/>
                  </a:cubicBezTo>
                  <a:cubicBezTo>
                    <a:pt x="7469" y="4988"/>
                    <a:pt x="6918" y="5188"/>
                    <a:pt x="6466" y="5539"/>
                  </a:cubicBezTo>
                  <a:cubicBezTo>
                    <a:pt x="6015" y="5865"/>
                    <a:pt x="5639" y="6391"/>
                    <a:pt x="5715" y="6968"/>
                  </a:cubicBezTo>
                  <a:cubicBezTo>
                    <a:pt x="5790" y="7469"/>
                    <a:pt x="6241" y="7920"/>
                    <a:pt x="6116" y="8421"/>
                  </a:cubicBezTo>
                  <a:cubicBezTo>
                    <a:pt x="6015" y="8847"/>
                    <a:pt x="5564" y="9098"/>
                    <a:pt x="5489" y="9499"/>
                  </a:cubicBezTo>
                  <a:cubicBezTo>
                    <a:pt x="5389" y="9925"/>
                    <a:pt x="5715" y="10301"/>
                    <a:pt x="5915" y="10677"/>
                  </a:cubicBezTo>
                  <a:cubicBezTo>
                    <a:pt x="6266" y="11303"/>
                    <a:pt x="6266" y="12080"/>
                    <a:pt x="5965" y="12707"/>
                  </a:cubicBezTo>
                  <a:cubicBezTo>
                    <a:pt x="5263" y="14161"/>
                    <a:pt x="3484" y="14060"/>
                    <a:pt x="2231" y="13459"/>
                  </a:cubicBezTo>
                  <a:cubicBezTo>
                    <a:pt x="902" y="12832"/>
                    <a:pt x="0" y="11328"/>
                    <a:pt x="401" y="9850"/>
                  </a:cubicBezTo>
                  <a:cubicBezTo>
                    <a:pt x="602" y="9073"/>
                    <a:pt x="1128" y="8421"/>
                    <a:pt x="1379" y="7644"/>
                  </a:cubicBezTo>
                  <a:cubicBezTo>
                    <a:pt x="1730" y="6692"/>
                    <a:pt x="1629" y="5639"/>
                    <a:pt x="1679" y="4612"/>
                  </a:cubicBezTo>
                  <a:cubicBezTo>
                    <a:pt x="1805" y="2657"/>
                    <a:pt x="3258" y="501"/>
                    <a:pt x="5314" y="201"/>
                  </a:cubicBezTo>
                  <a:cubicBezTo>
                    <a:pt x="6642" y="0"/>
                    <a:pt x="7669" y="877"/>
                    <a:pt x="8471" y="1855"/>
                  </a:cubicBezTo>
                  <a:close/>
                </a:path>
              </a:pathLst>
            </a:custGeom>
            <a:solidFill>
              <a:srgbClr val="606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3400525" y="1664800"/>
              <a:ext cx="138500" cy="157925"/>
            </a:xfrm>
            <a:custGeom>
              <a:rect b="b" l="l" r="r" t="t"/>
              <a:pathLst>
                <a:path extrusionOk="0" h="6317" w="5540">
                  <a:moveTo>
                    <a:pt x="3008" y="1154"/>
                  </a:moveTo>
                  <a:cubicBezTo>
                    <a:pt x="2983" y="1154"/>
                    <a:pt x="2983" y="1129"/>
                    <a:pt x="2983" y="1129"/>
                  </a:cubicBezTo>
                  <a:cubicBezTo>
                    <a:pt x="2407" y="753"/>
                    <a:pt x="26" y="1"/>
                    <a:pt x="26" y="1229"/>
                  </a:cubicBezTo>
                  <a:cubicBezTo>
                    <a:pt x="0" y="2432"/>
                    <a:pt x="1780" y="3635"/>
                    <a:pt x="2707" y="4161"/>
                  </a:cubicBezTo>
                  <a:cubicBezTo>
                    <a:pt x="3133" y="4412"/>
                    <a:pt x="3559" y="4587"/>
                    <a:pt x="3935" y="4888"/>
                  </a:cubicBezTo>
                  <a:cubicBezTo>
                    <a:pt x="4412" y="5264"/>
                    <a:pt x="4462" y="5991"/>
                    <a:pt x="4888" y="6317"/>
                  </a:cubicBezTo>
                  <a:cubicBezTo>
                    <a:pt x="5539" y="5690"/>
                    <a:pt x="5389" y="4136"/>
                    <a:pt x="5113" y="3359"/>
                  </a:cubicBezTo>
                  <a:cubicBezTo>
                    <a:pt x="4762" y="2332"/>
                    <a:pt x="3860" y="1730"/>
                    <a:pt x="3008" y="1154"/>
                  </a:cubicBezTo>
                  <a:close/>
                </a:path>
              </a:pathLst>
            </a:custGeom>
            <a:solidFill>
              <a:srgbClr val="606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3666825" y="2171075"/>
              <a:ext cx="367825" cy="364075"/>
            </a:xfrm>
            <a:custGeom>
              <a:rect b="b" l="l" r="r" t="t"/>
              <a:pathLst>
                <a:path extrusionOk="0" h="14563" w="14713">
                  <a:moveTo>
                    <a:pt x="10727" y="8372"/>
                  </a:moveTo>
                  <a:lnTo>
                    <a:pt x="0" y="14562"/>
                  </a:lnTo>
                  <a:lnTo>
                    <a:pt x="3810" y="6592"/>
                  </a:lnTo>
                  <a:cubicBezTo>
                    <a:pt x="3935" y="6342"/>
                    <a:pt x="4186" y="6041"/>
                    <a:pt x="4386" y="5916"/>
                  </a:cubicBezTo>
                  <a:lnTo>
                    <a:pt x="14461" y="101"/>
                  </a:lnTo>
                  <a:cubicBezTo>
                    <a:pt x="14662" y="1"/>
                    <a:pt x="14712" y="101"/>
                    <a:pt x="14587" y="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2463800" y="2917950"/>
              <a:ext cx="144150" cy="42000"/>
            </a:xfrm>
            <a:custGeom>
              <a:rect b="b" l="l" r="r" t="t"/>
              <a:pathLst>
                <a:path extrusionOk="0" h="1680" w="5766">
                  <a:moveTo>
                    <a:pt x="5765" y="1680"/>
                  </a:moveTo>
                  <a:lnTo>
                    <a:pt x="5765" y="1078"/>
                  </a:lnTo>
                  <a:cubicBezTo>
                    <a:pt x="5765" y="1078"/>
                    <a:pt x="4211" y="51"/>
                    <a:pt x="2582" y="26"/>
                  </a:cubicBezTo>
                  <a:cubicBezTo>
                    <a:pt x="953" y="1"/>
                    <a:pt x="201" y="377"/>
                    <a:pt x="126" y="577"/>
                  </a:cubicBezTo>
                  <a:cubicBezTo>
                    <a:pt x="76" y="752"/>
                    <a:pt x="1" y="1329"/>
                    <a:pt x="1" y="132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3438750" y="1953650"/>
              <a:ext cx="30100" cy="41400"/>
            </a:xfrm>
            <a:custGeom>
              <a:rect b="b" l="l" r="r" t="t"/>
              <a:pathLst>
                <a:path extrusionOk="0" h="1656" w="1204">
                  <a:moveTo>
                    <a:pt x="151" y="1"/>
                  </a:moveTo>
                  <a:cubicBezTo>
                    <a:pt x="151" y="1"/>
                    <a:pt x="0" y="1079"/>
                    <a:pt x="50" y="1254"/>
                  </a:cubicBezTo>
                  <a:cubicBezTo>
                    <a:pt x="126" y="1430"/>
                    <a:pt x="476" y="1655"/>
                    <a:pt x="476" y="1655"/>
                  </a:cubicBezTo>
                  <a:lnTo>
                    <a:pt x="1203" y="1655"/>
                  </a:lnTo>
                  <a:close/>
                </a:path>
              </a:pathLst>
            </a:custGeom>
            <a:solidFill>
              <a:srgbClr val="606B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3532725" y="2051400"/>
              <a:ext cx="29475" cy="211800"/>
            </a:xfrm>
            <a:custGeom>
              <a:rect b="b" l="l" r="r" t="t"/>
              <a:pathLst>
                <a:path extrusionOk="0" h="8472" w="1179">
                  <a:moveTo>
                    <a:pt x="1129" y="3008"/>
                  </a:moveTo>
                  <a:cubicBezTo>
                    <a:pt x="1078" y="1555"/>
                    <a:pt x="828" y="627"/>
                    <a:pt x="552" y="1"/>
                  </a:cubicBezTo>
                  <a:cubicBezTo>
                    <a:pt x="552" y="176"/>
                    <a:pt x="577" y="352"/>
                    <a:pt x="577" y="527"/>
                  </a:cubicBezTo>
                  <a:cubicBezTo>
                    <a:pt x="652" y="2432"/>
                    <a:pt x="327" y="5239"/>
                    <a:pt x="1" y="7494"/>
                  </a:cubicBezTo>
                  <a:cubicBezTo>
                    <a:pt x="251" y="7845"/>
                    <a:pt x="502" y="8171"/>
                    <a:pt x="753" y="8472"/>
                  </a:cubicBezTo>
                  <a:cubicBezTo>
                    <a:pt x="1003" y="6567"/>
                    <a:pt x="1179" y="4512"/>
                    <a:pt x="1129" y="3008"/>
                  </a:cubicBezTo>
                  <a:close/>
                </a:path>
              </a:pathLst>
            </a:custGeom>
            <a:solidFill>
              <a:srgbClr val="EAB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2889875" y="2349025"/>
              <a:ext cx="43875" cy="235000"/>
            </a:xfrm>
            <a:custGeom>
              <a:rect b="b" l="l" r="r" t="t"/>
              <a:pathLst>
                <a:path extrusionOk="0" h="9400" w="1755">
                  <a:moveTo>
                    <a:pt x="1304" y="1"/>
                  </a:moveTo>
                  <a:cubicBezTo>
                    <a:pt x="1304" y="2206"/>
                    <a:pt x="602" y="5790"/>
                    <a:pt x="0" y="8472"/>
                  </a:cubicBezTo>
                  <a:cubicBezTo>
                    <a:pt x="251" y="8798"/>
                    <a:pt x="476" y="9123"/>
                    <a:pt x="702" y="9399"/>
                  </a:cubicBezTo>
                  <a:cubicBezTo>
                    <a:pt x="1228" y="6818"/>
                    <a:pt x="1755" y="3810"/>
                    <a:pt x="1705" y="2006"/>
                  </a:cubicBezTo>
                  <a:cubicBezTo>
                    <a:pt x="1654" y="1153"/>
                    <a:pt x="1504" y="502"/>
                    <a:pt x="1304" y="1"/>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2894250" y="1685500"/>
              <a:ext cx="68325" cy="224950"/>
            </a:xfrm>
            <a:custGeom>
              <a:rect b="b" l="l" r="r" t="t"/>
              <a:pathLst>
                <a:path extrusionOk="0" h="8998" w="2733">
                  <a:moveTo>
                    <a:pt x="2733" y="8998"/>
                  </a:moveTo>
                  <a:lnTo>
                    <a:pt x="1" y="7419"/>
                  </a:lnTo>
                  <a:lnTo>
                    <a:pt x="1" y="0"/>
                  </a:lnTo>
                  <a:lnTo>
                    <a:pt x="2733" y="1579"/>
                  </a:ln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2787100" y="1553275"/>
              <a:ext cx="67700" cy="295150"/>
            </a:xfrm>
            <a:custGeom>
              <a:rect b="b" l="l" r="r" t="t"/>
              <a:pathLst>
                <a:path extrusionOk="0" h="11806" w="2708">
                  <a:moveTo>
                    <a:pt x="2708" y="11805"/>
                  </a:moveTo>
                  <a:lnTo>
                    <a:pt x="1" y="10226"/>
                  </a:lnTo>
                  <a:lnTo>
                    <a:pt x="1" y="1"/>
                  </a:lnTo>
                  <a:lnTo>
                    <a:pt x="2708" y="1580"/>
                  </a:lnTo>
                  <a:close/>
                </a:path>
              </a:pathLst>
            </a:custGeom>
            <a:solidFill>
              <a:srgbClr val="2B3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3002025" y="1557050"/>
              <a:ext cx="68325" cy="415425"/>
            </a:xfrm>
            <a:custGeom>
              <a:rect b="b" l="l" r="r" t="t"/>
              <a:pathLst>
                <a:path extrusionOk="0" h="16617" w="2733">
                  <a:moveTo>
                    <a:pt x="2732" y="16617"/>
                  </a:moveTo>
                  <a:lnTo>
                    <a:pt x="1" y="15063"/>
                  </a:lnTo>
                  <a:lnTo>
                    <a:pt x="1" y="0"/>
                  </a:lnTo>
                  <a:lnTo>
                    <a:pt x="2732" y="157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3812175" y="1713050"/>
              <a:ext cx="173600" cy="189250"/>
            </a:xfrm>
            <a:custGeom>
              <a:rect b="b" l="l" r="r" t="t"/>
              <a:pathLst>
                <a:path extrusionOk="0" h="7570" w="6944">
                  <a:moveTo>
                    <a:pt x="6943" y="2206"/>
                  </a:moveTo>
                  <a:lnTo>
                    <a:pt x="6943" y="2206"/>
                  </a:lnTo>
                  <a:cubicBezTo>
                    <a:pt x="6943" y="1680"/>
                    <a:pt x="6592" y="1179"/>
                    <a:pt x="5916" y="803"/>
                  </a:cubicBezTo>
                  <a:cubicBezTo>
                    <a:pt x="4562" y="1"/>
                    <a:pt x="2357" y="1"/>
                    <a:pt x="1028" y="778"/>
                  </a:cubicBezTo>
                  <a:cubicBezTo>
                    <a:pt x="327" y="1179"/>
                    <a:pt x="1" y="1680"/>
                    <a:pt x="1" y="2206"/>
                  </a:cubicBezTo>
                  <a:lnTo>
                    <a:pt x="1" y="5364"/>
                  </a:lnTo>
                  <a:lnTo>
                    <a:pt x="1" y="5364"/>
                  </a:lnTo>
                  <a:lnTo>
                    <a:pt x="1" y="5364"/>
                  </a:lnTo>
                  <a:cubicBezTo>
                    <a:pt x="1" y="5866"/>
                    <a:pt x="352" y="6392"/>
                    <a:pt x="1028" y="6768"/>
                  </a:cubicBezTo>
                  <a:cubicBezTo>
                    <a:pt x="2382" y="7570"/>
                    <a:pt x="4587" y="7570"/>
                    <a:pt x="5941" y="6793"/>
                  </a:cubicBezTo>
                  <a:cubicBezTo>
                    <a:pt x="6617" y="6392"/>
                    <a:pt x="6943" y="5891"/>
                    <a:pt x="6943" y="5364"/>
                  </a:cubicBezTo>
                  <a:lnTo>
                    <a:pt x="6943" y="5364"/>
                  </a:ln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3684350" y="1236250"/>
              <a:ext cx="418575" cy="562675"/>
            </a:xfrm>
            <a:custGeom>
              <a:rect b="b" l="l" r="r" t="t"/>
              <a:pathLst>
                <a:path extrusionOk="0" h="22507" w="16743">
                  <a:moveTo>
                    <a:pt x="14813" y="14236"/>
                  </a:moveTo>
                  <a:cubicBezTo>
                    <a:pt x="15264" y="13509"/>
                    <a:pt x="15715" y="12757"/>
                    <a:pt x="15991" y="11930"/>
                  </a:cubicBezTo>
                  <a:cubicBezTo>
                    <a:pt x="16392" y="10727"/>
                    <a:pt x="16643" y="9474"/>
                    <a:pt x="16693" y="8221"/>
                  </a:cubicBezTo>
                  <a:cubicBezTo>
                    <a:pt x="16743" y="5790"/>
                    <a:pt x="15866" y="3358"/>
                    <a:pt x="13610" y="1805"/>
                  </a:cubicBezTo>
                  <a:cubicBezTo>
                    <a:pt x="13435" y="1704"/>
                    <a:pt x="13259" y="1604"/>
                    <a:pt x="13059" y="1504"/>
                  </a:cubicBezTo>
                  <a:cubicBezTo>
                    <a:pt x="10978" y="526"/>
                    <a:pt x="6743" y="0"/>
                    <a:pt x="3585" y="2231"/>
                  </a:cubicBezTo>
                  <a:cubicBezTo>
                    <a:pt x="1831" y="2957"/>
                    <a:pt x="1" y="5940"/>
                    <a:pt x="627" y="9248"/>
                  </a:cubicBezTo>
                  <a:cubicBezTo>
                    <a:pt x="1003" y="11278"/>
                    <a:pt x="1755" y="13283"/>
                    <a:pt x="2908" y="15063"/>
                  </a:cubicBezTo>
                  <a:cubicBezTo>
                    <a:pt x="4011" y="16792"/>
                    <a:pt x="4913" y="18371"/>
                    <a:pt x="5239" y="20376"/>
                  </a:cubicBezTo>
                  <a:lnTo>
                    <a:pt x="5264" y="20476"/>
                  </a:lnTo>
                  <a:cubicBezTo>
                    <a:pt x="5189" y="20953"/>
                    <a:pt x="5515" y="21454"/>
                    <a:pt x="6242" y="21830"/>
                  </a:cubicBezTo>
                  <a:cubicBezTo>
                    <a:pt x="7545" y="22481"/>
                    <a:pt x="9675" y="22506"/>
                    <a:pt x="10978" y="21830"/>
                  </a:cubicBezTo>
                  <a:cubicBezTo>
                    <a:pt x="11680" y="21454"/>
                    <a:pt x="12006" y="20953"/>
                    <a:pt x="11931" y="20451"/>
                  </a:cubicBezTo>
                  <a:cubicBezTo>
                    <a:pt x="12257" y="18772"/>
                    <a:pt x="12983" y="17318"/>
                    <a:pt x="13861" y="15815"/>
                  </a:cubicBezTo>
                  <a:cubicBezTo>
                    <a:pt x="14161" y="15263"/>
                    <a:pt x="14487" y="14762"/>
                    <a:pt x="14813" y="142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3829100" y="1415900"/>
              <a:ext cx="147275" cy="347400"/>
            </a:xfrm>
            <a:custGeom>
              <a:rect b="b" l="l" r="r" t="t"/>
              <a:pathLst>
                <a:path extrusionOk="0" h="13896" w="5891">
                  <a:moveTo>
                    <a:pt x="278" y="1"/>
                  </a:moveTo>
                  <a:cubicBezTo>
                    <a:pt x="253" y="1"/>
                    <a:pt x="227" y="3"/>
                    <a:pt x="201" y="7"/>
                  </a:cubicBezTo>
                  <a:cubicBezTo>
                    <a:pt x="76" y="57"/>
                    <a:pt x="0" y="208"/>
                    <a:pt x="0" y="333"/>
                  </a:cubicBezTo>
                  <a:lnTo>
                    <a:pt x="1329" y="12614"/>
                  </a:lnTo>
                  <a:cubicBezTo>
                    <a:pt x="1352" y="12774"/>
                    <a:pt x="1479" y="12893"/>
                    <a:pt x="1616" y="12893"/>
                  </a:cubicBezTo>
                  <a:cubicBezTo>
                    <a:pt x="1629" y="12893"/>
                    <a:pt x="1642" y="12891"/>
                    <a:pt x="1655" y="12889"/>
                  </a:cubicBezTo>
                  <a:cubicBezTo>
                    <a:pt x="1830" y="12864"/>
                    <a:pt x="1955" y="12714"/>
                    <a:pt x="1930" y="12564"/>
                  </a:cubicBezTo>
                  <a:lnTo>
                    <a:pt x="752" y="1561"/>
                  </a:lnTo>
                  <a:lnTo>
                    <a:pt x="1529" y="2789"/>
                  </a:lnTo>
                  <a:cubicBezTo>
                    <a:pt x="1580" y="2874"/>
                    <a:pt x="1678" y="2925"/>
                    <a:pt x="1782" y="2925"/>
                  </a:cubicBezTo>
                  <a:cubicBezTo>
                    <a:pt x="1831" y="2925"/>
                    <a:pt x="1882" y="2913"/>
                    <a:pt x="1930" y="2889"/>
                  </a:cubicBezTo>
                  <a:lnTo>
                    <a:pt x="2933" y="2313"/>
                  </a:lnTo>
                  <a:lnTo>
                    <a:pt x="3785" y="4067"/>
                  </a:lnTo>
                  <a:cubicBezTo>
                    <a:pt x="3841" y="4180"/>
                    <a:pt x="3954" y="4236"/>
                    <a:pt x="4070" y="4236"/>
                  </a:cubicBezTo>
                  <a:cubicBezTo>
                    <a:pt x="4109" y="4236"/>
                    <a:pt x="4148" y="4230"/>
                    <a:pt x="4186" y="4218"/>
                  </a:cubicBezTo>
                  <a:lnTo>
                    <a:pt x="5213" y="3817"/>
                  </a:lnTo>
                  <a:lnTo>
                    <a:pt x="3710" y="13541"/>
                  </a:lnTo>
                  <a:cubicBezTo>
                    <a:pt x="3685" y="13691"/>
                    <a:pt x="3785" y="13867"/>
                    <a:pt x="3960" y="13892"/>
                  </a:cubicBezTo>
                  <a:cubicBezTo>
                    <a:pt x="3973" y="13894"/>
                    <a:pt x="3986" y="13895"/>
                    <a:pt x="3999" y="13895"/>
                  </a:cubicBezTo>
                  <a:cubicBezTo>
                    <a:pt x="4140" y="13895"/>
                    <a:pt x="4288" y="13777"/>
                    <a:pt x="4311" y="13616"/>
                  </a:cubicBezTo>
                  <a:lnTo>
                    <a:pt x="5890" y="3391"/>
                  </a:lnTo>
                  <a:cubicBezTo>
                    <a:pt x="5890" y="3290"/>
                    <a:pt x="5865" y="3190"/>
                    <a:pt x="5765" y="3115"/>
                  </a:cubicBezTo>
                  <a:cubicBezTo>
                    <a:pt x="5716" y="3066"/>
                    <a:pt x="5647" y="3039"/>
                    <a:pt x="5577" y="3039"/>
                  </a:cubicBezTo>
                  <a:cubicBezTo>
                    <a:pt x="5538" y="3039"/>
                    <a:pt x="5500" y="3047"/>
                    <a:pt x="5464" y="3065"/>
                  </a:cubicBezTo>
                  <a:lnTo>
                    <a:pt x="4211" y="3566"/>
                  </a:lnTo>
                  <a:lnTo>
                    <a:pt x="3334" y="1761"/>
                  </a:lnTo>
                  <a:cubicBezTo>
                    <a:pt x="3309" y="1686"/>
                    <a:pt x="3234" y="1636"/>
                    <a:pt x="3158" y="1611"/>
                  </a:cubicBezTo>
                  <a:cubicBezTo>
                    <a:pt x="3127" y="1601"/>
                    <a:pt x="3092" y="1595"/>
                    <a:pt x="3056" y="1595"/>
                  </a:cubicBezTo>
                  <a:cubicBezTo>
                    <a:pt x="3004" y="1595"/>
                    <a:pt x="2952" y="1607"/>
                    <a:pt x="2908" y="1636"/>
                  </a:cubicBezTo>
                  <a:lnTo>
                    <a:pt x="1880" y="2213"/>
                  </a:lnTo>
                  <a:lnTo>
                    <a:pt x="577" y="132"/>
                  </a:lnTo>
                  <a:cubicBezTo>
                    <a:pt x="515" y="49"/>
                    <a:pt x="401"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4911800" y="2335875"/>
              <a:ext cx="154175" cy="199900"/>
            </a:xfrm>
            <a:custGeom>
              <a:rect b="b" l="l" r="r" t="t"/>
              <a:pathLst>
                <a:path extrusionOk="0" h="7996" w="6167">
                  <a:moveTo>
                    <a:pt x="6166" y="5965"/>
                  </a:moveTo>
                  <a:cubicBezTo>
                    <a:pt x="5765" y="6291"/>
                    <a:pt x="5364" y="6567"/>
                    <a:pt x="4938" y="6792"/>
                  </a:cubicBezTo>
                  <a:cubicBezTo>
                    <a:pt x="2883" y="7995"/>
                    <a:pt x="1054" y="7845"/>
                    <a:pt x="1" y="6617"/>
                  </a:cubicBezTo>
                  <a:lnTo>
                    <a:pt x="4938" y="0"/>
                  </a:lnTo>
                  <a:close/>
                </a:path>
              </a:pathLst>
            </a:custGeom>
            <a:solidFill>
              <a:srgbClr val="EC8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5035250" y="2117825"/>
              <a:ext cx="148525" cy="367200"/>
            </a:xfrm>
            <a:custGeom>
              <a:rect b="b" l="l" r="r" t="t"/>
              <a:pathLst>
                <a:path extrusionOk="0" h="14688" w="5941">
                  <a:moveTo>
                    <a:pt x="5940" y="5289"/>
                  </a:moveTo>
                  <a:cubicBezTo>
                    <a:pt x="5940" y="8572"/>
                    <a:pt x="3910" y="12482"/>
                    <a:pt x="1228" y="14687"/>
                  </a:cubicBezTo>
                  <a:lnTo>
                    <a:pt x="0" y="8722"/>
                  </a:lnTo>
                  <a:lnTo>
                    <a:pt x="0" y="1905"/>
                  </a:lnTo>
                  <a:cubicBezTo>
                    <a:pt x="3284" y="0"/>
                    <a:pt x="5940" y="1529"/>
                    <a:pt x="5940" y="5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4887375" y="2165450"/>
              <a:ext cx="147900" cy="335850"/>
            </a:xfrm>
            <a:custGeom>
              <a:rect b="b" l="l" r="r" t="t"/>
              <a:pathLst>
                <a:path extrusionOk="0" h="13434" w="5916">
                  <a:moveTo>
                    <a:pt x="5915" y="0"/>
                  </a:moveTo>
                  <a:lnTo>
                    <a:pt x="5915" y="6817"/>
                  </a:lnTo>
                  <a:lnTo>
                    <a:pt x="978" y="13434"/>
                  </a:lnTo>
                  <a:cubicBezTo>
                    <a:pt x="351" y="12707"/>
                    <a:pt x="0" y="11629"/>
                    <a:pt x="0" y="10226"/>
                  </a:cubicBezTo>
                  <a:cubicBezTo>
                    <a:pt x="0" y="6466"/>
                    <a:pt x="2657" y="1880"/>
                    <a:pt x="5915" y="0"/>
                  </a:cubicBezTo>
                  <a:close/>
                </a:path>
              </a:pathLst>
            </a:custGeom>
            <a:solidFill>
              <a:srgbClr val="3C3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2358550" y="1805800"/>
              <a:ext cx="286975" cy="212425"/>
            </a:xfrm>
            <a:custGeom>
              <a:rect b="b" l="l" r="r" t="t"/>
              <a:pathLst>
                <a:path extrusionOk="0" h="8497" w="11479">
                  <a:moveTo>
                    <a:pt x="1328" y="3960"/>
                  </a:moveTo>
                  <a:cubicBezTo>
                    <a:pt x="0" y="6166"/>
                    <a:pt x="1228" y="8221"/>
                    <a:pt x="3810" y="8371"/>
                  </a:cubicBezTo>
                  <a:cubicBezTo>
                    <a:pt x="6291" y="8496"/>
                    <a:pt x="8998" y="6642"/>
                    <a:pt x="10251" y="4612"/>
                  </a:cubicBezTo>
                  <a:cubicBezTo>
                    <a:pt x="11003" y="3409"/>
                    <a:pt x="11479" y="1228"/>
                    <a:pt x="10000" y="326"/>
                  </a:cubicBezTo>
                  <a:cubicBezTo>
                    <a:pt x="9524" y="25"/>
                    <a:pt x="8947" y="0"/>
                    <a:pt x="8396" y="25"/>
                  </a:cubicBezTo>
                  <a:cubicBezTo>
                    <a:pt x="5689" y="201"/>
                    <a:pt x="2757" y="1554"/>
                    <a:pt x="1328" y="39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4134250" y="1667950"/>
              <a:ext cx="106525" cy="97150"/>
            </a:xfrm>
            <a:custGeom>
              <a:rect b="b" l="l" r="r" t="t"/>
              <a:pathLst>
                <a:path extrusionOk="0" h="3886" w="4261">
                  <a:moveTo>
                    <a:pt x="2130" y="25"/>
                  </a:moveTo>
                  <a:cubicBezTo>
                    <a:pt x="2331" y="0"/>
                    <a:pt x="2531" y="25"/>
                    <a:pt x="2757" y="101"/>
                  </a:cubicBezTo>
                  <a:cubicBezTo>
                    <a:pt x="4261" y="577"/>
                    <a:pt x="3935" y="2657"/>
                    <a:pt x="2882" y="3434"/>
                  </a:cubicBezTo>
                  <a:cubicBezTo>
                    <a:pt x="2256" y="3885"/>
                    <a:pt x="1579" y="3710"/>
                    <a:pt x="1053" y="3183"/>
                  </a:cubicBezTo>
                  <a:cubicBezTo>
                    <a:pt x="0" y="2181"/>
                    <a:pt x="777" y="151"/>
                    <a:pt x="2130" y="2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9"/>
          <p:cNvSpPr txBox="1"/>
          <p:nvPr>
            <p:ph type="title"/>
          </p:nvPr>
        </p:nvSpPr>
        <p:spPr>
          <a:xfrm>
            <a:off x="213400" y="48638"/>
            <a:ext cx="81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PREPROCESSING &amp; FEATURE ENGINEERING</a:t>
            </a:r>
            <a:endParaRPr>
              <a:solidFill>
                <a:schemeClr val="accent1"/>
              </a:solidFill>
              <a:latin typeface="Overpass SemiBold"/>
              <a:ea typeface="Overpass SemiBold"/>
              <a:cs typeface="Overpass SemiBold"/>
              <a:sym typeface="Overpass SemiBold"/>
            </a:endParaRPr>
          </a:p>
        </p:txBody>
      </p:sp>
      <p:cxnSp>
        <p:nvCxnSpPr>
          <p:cNvPr id="1033" name="Google Shape;1033;p59"/>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034" name="Google Shape;1034;p59"/>
          <p:cNvGrpSpPr/>
          <p:nvPr/>
        </p:nvGrpSpPr>
        <p:grpSpPr>
          <a:xfrm>
            <a:off x="8556778" y="151723"/>
            <a:ext cx="317405" cy="366534"/>
            <a:chOff x="866528" y="3348348"/>
            <a:chExt cx="317405" cy="366534"/>
          </a:xfrm>
        </p:grpSpPr>
        <p:sp>
          <p:nvSpPr>
            <p:cNvPr id="1035" name="Google Shape;1035;p59"/>
            <p:cNvSpPr/>
            <p:nvPr/>
          </p:nvSpPr>
          <p:spPr>
            <a:xfrm>
              <a:off x="869795" y="3526650"/>
              <a:ext cx="314139" cy="188232"/>
            </a:xfrm>
            <a:custGeom>
              <a:rect b="b" l="l" r="r" t="t"/>
              <a:pathLst>
                <a:path extrusionOk="0" h="7203" w="12021">
                  <a:moveTo>
                    <a:pt x="6011" y="0"/>
                  </a:moveTo>
                  <a:cubicBezTo>
                    <a:pt x="5933" y="0"/>
                    <a:pt x="5856" y="19"/>
                    <a:pt x="5789" y="58"/>
                  </a:cubicBezTo>
                  <a:lnTo>
                    <a:pt x="827" y="2924"/>
                  </a:lnTo>
                  <a:lnTo>
                    <a:pt x="308" y="3222"/>
                  </a:lnTo>
                  <a:cubicBezTo>
                    <a:pt x="0" y="3395"/>
                    <a:pt x="0" y="3837"/>
                    <a:pt x="308" y="4010"/>
                  </a:cubicBezTo>
                  <a:lnTo>
                    <a:pt x="5789" y="7145"/>
                  </a:lnTo>
                  <a:cubicBezTo>
                    <a:pt x="5856" y="7183"/>
                    <a:pt x="5933" y="7203"/>
                    <a:pt x="6010" y="7203"/>
                  </a:cubicBezTo>
                  <a:cubicBezTo>
                    <a:pt x="6087" y="7203"/>
                    <a:pt x="6164" y="7183"/>
                    <a:pt x="6231" y="7145"/>
                  </a:cubicBezTo>
                  <a:lnTo>
                    <a:pt x="11712" y="4010"/>
                  </a:lnTo>
                  <a:cubicBezTo>
                    <a:pt x="12020" y="3837"/>
                    <a:pt x="12020" y="3395"/>
                    <a:pt x="11712" y="3222"/>
                  </a:cubicBezTo>
                  <a:lnTo>
                    <a:pt x="11203" y="2924"/>
                  </a:lnTo>
                  <a:lnTo>
                    <a:pt x="6241" y="58"/>
                  </a:lnTo>
                  <a:cubicBezTo>
                    <a:pt x="6169" y="19"/>
                    <a:pt x="6089" y="0"/>
                    <a:pt x="6011" y="0"/>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9"/>
            <p:cNvSpPr/>
            <p:nvPr/>
          </p:nvSpPr>
          <p:spPr>
            <a:xfrm>
              <a:off x="891145" y="3526650"/>
              <a:ext cx="271177" cy="152300"/>
            </a:xfrm>
            <a:custGeom>
              <a:rect b="b" l="l" r="r" t="t"/>
              <a:pathLst>
                <a:path extrusionOk="0" h="5828" w="10377">
                  <a:moveTo>
                    <a:pt x="5193" y="0"/>
                  </a:moveTo>
                  <a:cubicBezTo>
                    <a:pt x="5114" y="0"/>
                    <a:pt x="5034" y="19"/>
                    <a:pt x="4962" y="58"/>
                  </a:cubicBezTo>
                  <a:lnTo>
                    <a:pt x="0" y="2924"/>
                  </a:lnTo>
                  <a:lnTo>
                    <a:pt x="4972" y="5770"/>
                  </a:lnTo>
                  <a:cubicBezTo>
                    <a:pt x="5039" y="5808"/>
                    <a:pt x="5116" y="5828"/>
                    <a:pt x="5193" y="5828"/>
                  </a:cubicBezTo>
                  <a:cubicBezTo>
                    <a:pt x="5270" y="5828"/>
                    <a:pt x="5347" y="5808"/>
                    <a:pt x="5414" y="5770"/>
                  </a:cubicBezTo>
                  <a:lnTo>
                    <a:pt x="10376" y="2924"/>
                  </a:lnTo>
                  <a:lnTo>
                    <a:pt x="5424" y="58"/>
                  </a:lnTo>
                  <a:cubicBezTo>
                    <a:pt x="5352" y="19"/>
                    <a:pt x="5272" y="0"/>
                    <a:pt x="5193"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9"/>
            <p:cNvSpPr/>
            <p:nvPr/>
          </p:nvSpPr>
          <p:spPr>
            <a:xfrm>
              <a:off x="869795" y="3466911"/>
              <a:ext cx="314139" cy="188180"/>
            </a:xfrm>
            <a:custGeom>
              <a:rect b="b" l="l" r="r" t="t"/>
              <a:pathLst>
                <a:path extrusionOk="0" h="7201" w="12021">
                  <a:moveTo>
                    <a:pt x="6011" y="0"/>
                  </a:moveTo>
                  <a:cubicBezTo>
                    <a:pt x="5933" y="0"/>
                    <a:pt x="5856" y="22"/>
                    <a:pt x="5789" y="65"/>
                  </a:cubicBezTo>
                  <a:lnTo>
                    <a:pt x="827" y="2931"/>
                  </a:lnTo>
                  <a:lnTo>
                    <a:pt x="308" y="3229"/>
                  </a:lnTo>
                  <a:cubicBezTo>
                    <a:pt x="0" y="3402"/>
                    <a:pt x="0" y="3834"/>
                    <a:pt x="308" y="4008"/>
                  </a:cubicBezTo>
                  <a:lnTo>
                    <a:pt x="5789" y="7142"/>
                  </a:lnTo>
                  <a:cubicBezTo>
                    <a:pt x="5856" y="7181"/>
                    <a:pt x="5933" y="7200"/>
                    <a:pt x="6010" y="7200"/>
                  </a:cubicBezTo>
                  <a:cubicBezTo>
                    <a:pt x="6087" y="7200"/>
                    <a:pt x="6164" y="7181"/>
                    <a:pt x="6231" y="7142"/>
                  </a:cubicBezTo>
                  <a:lnTo>
                    <a:pt x="11712" y="4008"/>
                  </a:lnTo>
                  <a:cubicBezTo>
                    <a:pt x="12010" y="3834"/>
                    <a:pt x="12020" y="3402"/>
                    <a:pt x="11712" y="3229"/>
                  </a:cubicBezTo>
                  <a:lnTo>
                    <a:pt x="11203" y="2931"/>
                  </a:lnTo>
                  <a:lnTo>
                    <a:pt x="6241" y="65"/>
                  </a:lnTo>
                  <a:cubicBezTo>
                    <a:pt x="6169" y="22"/>
                    <a:pt x="6089" y="0"/>
                    <a:pt x="6011"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9"/>
            <p:cNvSpPr/>
            <p:nvPr/>
          </p:nvSpPr>
          <p:spPr>
            <a:xfrm>
              <a:off x="891145" y="3466833"/>
              <a:ext cx="271177" cy="152300"/>
            </a:xfrm>
            <a:custGeom>
              <a:rect b="b" l="l" r="r" t="t"/>
              <a:pathLst>
                <a:path extrusionOk="0" h="5828" w="10377">
                  <a:moveTo>
                    <a:pt x="5193" y="1"/>
                  </a:moveTo>
                  <a:cubicBezTo>
                    <a:pt x="5114" y="1"/>
                    <a:pt x="5034" y="20"/>
                    <a:pt x="4962" y="58"/>
                  </a:cubicBezTo>
                  <a:lnTo>
                    <a:pt x="0" y="2924"/>
                  </a:lnTo>
                  <a:lnTo>
                    <a:pt x="4972" y="5770"/>
                  </a:lnTo>
                  <a:cubicBezTo>
                    <a:pt x="5039" y="5809"/>
                    <a:pt x="5116" y="5828"/>
                    <a:pt x="5193" y="5828"/>
                  </a:cubicBezTo>
                  <a:cubicBezTo>
                    <a:pt x="5270" y="5828"/>
                    <a:pt x="5347" y="5809"/>
                    <a:pt x="5414" y="5770"/>
                  </a:cubicBezTo>
                  <a:lnTo>
                    <a:pt x="10376" y="2924"/>
                  </a:lnTo>
                  <a:lnTo>
                    <a:pt x="5424" y="58"/>
                  </a:lnTo>
                  <a:cubicBezTo>
                    <a:pt x="5352" y="20"/>
                    <a:pt x="5272" y="1"/>
                    <a:pt x="5193" y="1"/>
                  </a:cubicBezTo>
                  <a:close/>
                </a:path>
              </a:pathLst>
            </a:custGeom>
            <a:solidFill>
              <a:srgbClr val="859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9"/>
            <p:cNvSpPr/>
            <p:nvPr/>
          </p:nvSpPr>
          <p:spPr>
            <a:xfrm>
              <a:off x="869795" y="3407094"/>
              <a:ext cx="313877" cy="188180"/>
            </a:xfrm>
            <a:custGeom>
              <a:rect b="b" l="l" r="r" t="t"/>
              <a:pathLst>
                <a:path extrusionOk="0" h="7201" w="12011">
                  <a:moveTo>
                    <a:pt x="6010" y="0"/>
                  </a:moveTo>
                  <a:cubicBezTo>
                    <a:pt x="5931" y="0"/>
                    <a:pt x="5851" y="22"/>
                    <a:pt x="5779" y="65"/>
                  </a:cubicBezTo>
                  <a:lnTo>
                    <a:pt x="731" y="2979"/>
                  </a:lnTo>
                  <a:lnTo>
                    <a:pt x="308" y="3229"/>
                  </a:lnTo>
                  <a:cubicBezTo>
                    <a:pt x="0" y="3402"/>
                    <a:pt x="0" y="3835"/>
                    <a:pt x="308" y="4008"/>
                  </a:cubicBezTo>
                  <a:lnTo>
                    <a:pt x="5789" y="7143"/>
                  </a:lnTo>
                  <a:cubicBezTo>
                    <a:pt x="5856" y="7181"/>
                    <a:pt x="5933" y="7200"/>
                    <a:pt x="6010" y="7200"/>
                  </a:cubicBezTo>
                  <a:cubicBezTo>
                    <a:pt x="6087" y="7200"/>
                    <a:pt x="6164" y="7181"/>
                    <a:pt x="6231" y="7143"/>
                  </a:cubicBezTo>
                  <a:lnTo>
                    <a:pt x="11712" y="4008"/>
                  </a:lnTo>
                  <a:cubicBezTo>
                    <a:pt x="12010" y="3835"/>
                    <a:pt x="12010" y="3402"/>
                    <a:pt x="11712" y="3229"/>
                  </a:cubicBezTo>
                  <a:lnTo>
                    <a:pt x="10789" y="2690"/>
                  </a:lnTo>
                  <a:lnTo>
                    <a:pt x="6241" y="65"/>
                  </a:lnTo>
                  <a:cubicBezTo>
                    <a:pt x="6169" y="22"/>
                    <a:pt x="6089" y="0"/>
                    <a:pt x="6010" y="0"/>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9"/>
            <p:cNvSpPr/>
            <p:nvPr/>
          </p:nvSpPr>
          <p:spPr>
            <a:xfrm>
              <a:off x="888872" y="3407094"/>
              <a:ext cx="262893" cy="156690"/>
            </a:xfrm>
            <a:custGeom>
              <a:rect b="b" l="l" r="r" t="t"/>
              <a:pathLst>
                <a:path extrusionOk="0" h="5996" w="10060">
                  <a:moveTo>
                    <a:pt x="5279" y="0"/>
                  </a:moveTo>
                  <a:cubicBezTo>
                    <a:pt x="5201" y="0"/>
                    <a:pt x="5121" y="22"/>
                    <a:pt x="5049" y="65"/>
                  </a:cubicBezTo>
                  <a:lnTo>
                    <a:pt x="1" y="2979"/>
                  </a:lnTo>
                  <a:lnTo>
                    <a:pt x="5213" y="5960"/>
                  </a:lnTo>
                  <a:cubicBezTo>
                    <a:pt x="5261" y="5984"/>
                    <a:pt x="5314" y="5996"/>
                    <a:pt x="5367" y="5996"/>
                  </a:cubicBezTo>
                  <a:cubicBezTo>
                    <a:pt x="5419" y="5996"/>
                    <a:pt x="5472" y="5984"/>
                    <a:pt x="5520" y="5960"/>
                  </a:cubicBezTo>
                  <a:lnTo>
                    <a:pt x="6347" y="5479"/>
                  </a:lnTo>
                  <a:lnTo>
                    <a:pt x="9626" y="3614"/>
                  </a:lnTo>
                  <a:cubicBezTo>
                    <a:pt x="9896" y="3460"/>
                    <a:pt x="10059" y="3171"/>
                    <a:pt x="10059" y="2873"/>
                  </a:cubicBezTo>
                  <a:lnTo>
                    <a:pt x="10059" y="2690"/>
                  </a:lnTo>
                  <a:lnTo>
                    <a:pt x="5501" y="65"/>
                  </a:lnTo>
                  <a:cubicBezTo>
                    <a:pt x="5434" y="22"/>
                    <a:pt x="5357" y="0"/>
                    <a:pt x="5279"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9"/>
            <p:cNvSpPr/>
            <p:nvPr/>
          </p:nvSpPr>
          <p:spPr>
            <a:xfrm>
              <a:off x="866528" y="3348348"/>
              <a:ext cx="282963" cy="189304"/>
            </a:xfrm>
            <a:custGeom>
              <a:rect b="b" l="l" r="r" t="t"/>
              <a:pathLst>
                <a:path extrusionOk="0" h="7244" w="10828">
                  <a:moveTo>
                    <a:pt x="6135" y="1"/>
                  </a:moveTo>
                  <a:cubicBezTo>
                    <a:pt x="6082" y="1"/>
                    <a:pt x="6029" y="15"/>
                    <a:pt x="5981" y="44"/>
                  </a:cubicBezTo>
                  <a:lnTo>
                    <a:pt x="212" y="3371"/>
                  </a:lnTo>
                  <a:cubicBezTo>
                    <a:pt x="0" y="3486"/>
                    <a:pt x="0" y="3785"/>
                    <a:pt x="212" y="3910"/>
                  </a:cubicBezTo>
                  <a:lnTo>
                    <a:pt x="5981" y="7208"/>
                  </a:lnTo>
                  <a:cubicBezTo>
                    <a:pt x="6029" y="7232"/>
                    <a:pt x="6082" y="7244"/>
                    <a:pt x="6135" y="7244"/>
                  </a:cubicBezTo>
                  <a:cubicBezTo>
                    <a:pt x="6188" y="7244"/>
                    <a:pt x="6241" y="7232"/>
                    <a:pt x="6289" y="7208"/>
                  </a:cubicBezTo>
                  <a:lnTo>
                    <a:pt x="7116" y="6727"/>
                  </a:lnTo>
                  <a:lnTo>
                    <a:pt x="10828" y="4602"/>
                  </a:lnTo>
                  <a:lnTo>
                    <a:pt x="10828" y="2659"/>
                  </a:lnTo>
                  <a:lnTo>
                    <a:pt x="7039" y="477"/>
                  </a:lnTo>
                  <a:lnTo>
                    <a:pt x="6289" y="44"/>
                  </a:lnTo>
                  <a:cubicBezTo>
                    <a:pt x="6241" y="15"/>
                    <a:pt x="6188" y="1"/>
                    <a:pt x="6135"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9"/>
            <p:cNvSpPr/>
            <p:nvPr/>
          </p:nvSpPr>
          <p:spPr>
            <a:xfrm>
              <a:off x="1102975" y="3417835"/>
              <a:ext cx="46516" cy="50775"/>
            </a:xfrm>
            <a:custGeom>
              <a:rect b="b" l="l" r="r" t="t"/>
              <a:pathLst>
                <a:path extrusionOk="0" h="1943" w="1780">
                  <a:moveTo>
                    <a:pt x="1780" y="0"/>
                  </a:moveTo>
                  <a:lnTo>
                    <a:pt x="164" y="789"/>
                  </a:lnTo>
                  <a:cubicBezTo>
                    <a:pt x="1" y="866"/>
                    <a:pt x="1" y="1087"/>
                    <a:pt x="164" y="1174"/>
                  </a:cubicBezTo>
                  <a:lnTo>
                    <a:pt x="1780" y="1943"/>
                  </a:lnTo>
                  <a:lnTo>
                    <a:pt x="1780" y="0"/>
                  </a:lnTo>
                  <a:close/>
                </a:path>
              </a:pathLst>
            </a:custGeom>
            <a:solidFill>
              <a:srgbClr val="EC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3" name="Google Shape;1043;p59"/>
          <p:cNvCxnSpPr/>
          <p:nvPr/>
        </p:nvCxnSpPr>
        <p:spPr>
          <a:xfrm>
            <a:off x="4516325" y="1281175"/>
            <a:ext cx="638700" cy="0"/>
          </a:xfrm>
          <a:prstGeom prst="straightConnector1">
            <a:avLst/>
          </a:prstGeom>
          <a:noFill/>
          <a:ln cap="flat" cmpd="sng" w="9525">
            <a:solidFill>
              <a:schemeClr val="dk2"/>
            </a:solidFill>
            <a:prstDash val="solid"/>
            <a:round/>
            <a:headEnd len="med" w="med" type="none"/>
            <a:tailEnd len="med" w="med" type="oval"/>
          </a:ln>
        </p:spPr>
      </p:cxnSp>
      <p:cxnSp>
        <p:nvCxnSpPr>
          <p:cNvPr id="1044" name="Google Shape;1044;p59"/>
          <p:cNvCxnSpPr/>
          <p:nvPr/>
        </p:nvCxnSpPr>
        <p:spPr>
          <a:xfrm>
            <a:off x="4516325" y="3030575"/>
            <a:ext cx="638700" cy="0"/>
          </a:xfrm>
          <a:prstGeom prst="straightConnector1">
            <a:avLst/>
          </a:prstGeom>
          <a:noFill/>
          <a:ln cap="flat" cmpd="sng" w="9525">
            <a:solidFill>
              <a:schemeClr val="dk2"/>
            </a:solidFill>
            <a:prstDash val="solid"/>
            <a:round/>
            <a:headEnd len="med" w="med" type="none"/>
            <a:tailEnd len="med" w="med" type="oval"/>
          </a:ln>
        </p:spPr>
      </p:cxnSp>
      <p:cxnSp>
        <p:nvCxnSpPr>
          <p:cNvPr id="1045" name="Google Shape;1045;p59"/>
          <p:cNvCxnSpPr/>
          <p:nvPr/>
        </p:nvCxnSpPr>
        <p:spPr>
          <a:xfrm rot="10800000">
            <a:off x="3501775" y="3895850"/>
            <a:ext cx="638700" cy="0"/>
          </a:xfrm>
          <a:prstGeom prst="straightConnector1">
            <a:avLst/>
          </a:prstGeom>
          <a:noFill/>
          <a:ln cap="flat" cmpd="sng" w="9525">
            <a:solidFill>
              <a:schemeClr val="dk2"/>
            </a:solidFill>
            <a:prstDash val="solid"/>
            <a:round/>
            <a:headEnd len="med" w="med" type="none"/>
            <a:tailEnd len="med" w="med" type="oval"/>
          </a:ln>
        </p:spPr>
      </p:cxnSp>
      <p:cxnSp>
        <p:nvCxnSpPr>
          <p:cNvPr id="1046" name="Google Shape;1046;p59"/>
          <p:cNvCxnSpPr/>
          <p:nvPr/>
        </p:nvCxnSpPr>
        <p:spPr>
          <a:xfrm rot="10800000">
            <a:off x="3501775" y="2160175"/>
            <a:ext cx="638700" cy="0"/>
          </a:xfrm>
          <a:prstGeom prst="straightConnector1">
            <a:avLst/>
          </a:prstGeom>
          <a:noFill/>
          <a:ln cap="flat" cmpd="sng" w="9525">
            <a:solidFill>
              <a:schemeClr val="dk2"/>
            </a:solidFill>
            <a:prstDash val="solid"/>
            <a:round/>
            <a:headEnd len="med" w="med" type="none"/>
            <a:tailEnd len="med" w="med" type="oval"/>
          </a:ln>
        </p:spPr>
      </p:cxnSp>
      <p:grpSp>
        <p:nvGrpSpPr>
          <p:cNvPr id="1047" name="Google Shape;1047;p59"/>
          <p:cNvGrpSpPr/>
          <p:nvPr/>
        </p:nvGrpSpPr>
        <p:grpSpPr>
          <a:xfrm>
            <a:off x="4037583" y="986076"/>
            <a:ext cx="611086" cy="3202121"/>
            <a:chOff x="4268908" y="1401126"/>
            <a:chExt cx="611086" cy="3202121"/>
          </a:xfrm>
        </p:grpSpPr>
        <p:cxnSp>
          <p:nvCxnSpPr>
            <p:cNvPr id="1048" name="Google Shape;1048;p59"/>
            <p:cNvCxnSpPr/>
            <p:nvPr/>
          </p:nvCxnSpPr>
          <p:spPr>
            <a:xfrm>
              <a:off x="4575763" y="1905688"/>
              <a:ext cx="0" cy="2445900"/>
            </a:xfrm>
            <a:prstGeom prst="straightConnector1">
              <a:avLst/>
            </a:prstGeom>
            <a:noFill/>
            <a:ln cap="flat" cmpd="sng" w="9525">
              <a:solidFill>
                <a:schemeClr val="dk2"/>
              </a:solidFill>
              <a:prstDash val="solid"/>
              <a:round/>
              <a:headEnd len="med" w="med" type="none"/>
              <a:tailEnd len="med" w="med" type="none"/>
            </a:ln>
          </p:spPr>
        </p:cxnSp>
        <p:sp>
          <p:nvSpPr>
            <p:cNvPr id="1049" name="Google Shape;1049;p59"/>
            <p:cNvSpPr/>
            <p:nvPr/>
          </p:nvSpPr>
          <p:spPr>
            <a:xfrm flipH="1">
              <a:off x="4268908" y="1401126"/>
              <a:ext cx="600830" cy="600807"/>
            </a:xfrm>
            <a:custGeom>
              <a:rect b="b" l="l" r="r" t="t"/>
              <a:pathLst>
                <a:path extrusionOk="0" h="9109"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2"/>
                  </a:solidFill>
                  <a:latin typeface="Overpass ExtraBold"/>
                  <a:ea typeface="Overpass ExtraBold"/>
                  <a:cs typeface="Overpass ExtraBold"/>
                  <a:sym typeface="Overpass ExtraBold"/>
                </a:rPr>
                <a:t>1</a:t>
              </a:r>
              <a:endParaRPr sz="3600">
                <a:solidFill>
                  <a:schemeClr val="lt2"/>
                </a:solidFill>
                <a:latin typeface="Overpass ExtraBold"/>
                <a:ea typeface="Overpass ExtraBold"/>
                <a:cs typeface="Overpass ExtraBold"/>
                <a:sym typeface="Overpass ExtraBold"/>
              </a:endParaRPr>
            </a:p>
          </p:txBody>
        </p:sp>
        <p:sp>
          <p:nvSpPr>
            <p:cNvPr id="1050" name="Google Shape;1050;p59"/>
            <p:cNvSpPr/>
            <p:nvPr/>
          </p:nvSpPr>
          <p:spPr>
            <a:xfrm>
              <a:off x="4279610" y="2288663"/>
              <a:ext cx="590127" cy="588659"/>
            </a:xfrm>
            <a:custGeom>
              <a:rect b="b" l="l" r="r" t="t"/>
              <a:pathLst>
                <a:path extrusionOk="0" h="9086" w="9109">
                  <a:moveTo>
                    <a:pt x="4543" y="9085"/>
                  </a:moveTo>
                  <a:cubicBezTo>
                    <a:pt x="7054" y="9085"/>
                    <a:pt x="9108" y="7054"/>
                    <a:pt x="9108" y="4543"/>
                  </a:cubicBezTo>
                  <a:cubicBezTo>
                    <a:pt x="9108" y="2032"/>
                    <a:pt x="7054" y="1"/>
                    <a:pt x="4543" y="1"/>
                  </a:cubicBezTo>
                  <a:cubicBezTo>
                    <a:pt x="2055" y="1"/>
                    <a:pt x="1" y="2032"/>
                    <a:pt x="1" y="4543"/>
                  </a:cubicBezTo>
                  <a:cubicBezTo>
                    <a:pt x="1" y="7054"/>
                    <a:pt x="2055" y="9085"/>
                    <a:pt x="4543" y="908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2"/>
                  </a:solidFill>
                  <a:latin typeface="Overpass ExtraBold"/>
                  <a:ea typeface="Overpass ExtraBold"/>
                  <a:cs typeface="Overpass ExtraBold"/>
                  <a:sym typeface="Overpass ExtraBold"/>
                </a:rPr>
                <a:t>2</a:t>
              </a:r>
              <a:endParaRPr sz="3600"/>
            </a:p>
          </p:txBody>
        </p:sp>
        <p:sp>
          <p:nvSpPr>
            <p:cNvPr id="1051" name="Google Shape;1051;p59"/>
            <p:cNvSpPr/>
            <p:nvPr/>
          </p:nvSpPr>
          <p:spPr>
            <a:xfrm flipH="1">
              <a:off x="4268908" y="3164869"/>
              <a:ext cx="600830" cy="600741"/>
            </a:xfrm>
            <a:custGeom>
              <a:rect b="b" l="l" r="r" t="t"/>
              <a:pathLst>
                <a:path extrusionOk="0" h="9108"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2"/>
                  </a:solidFill>
                  <a:latin typeface="Overpass ExtraBold"/>
                  <a:ea typeface="Overpass ExtraBold"/>
                  <a:cs typeface="Overpass ExtraBold"/>
                  <a:sym typeface="Overpass ExtraBold"/>
                </a:rPr>
                <a:t>3</a:t>
              </a:r>
              <a:endParaRPr sz="3600"/>
            </a:p>
          </p:txBody>
        </p:sp>
        <p:sp>
          <p:nvSpPr>
            <p:cNvPr id="1052" name="Google Shape;1052;p59"/>
            <p:cNvSpPr/>
            <p:nvPr/>
          </p:nvSpPr>
          <p:spPr>
            <a:xfrm>
              <a:off x="4269395" y="3994279"/>
              <a:ext cx="610599" cy="608968"/>
            </a:xfrm>
            <a:custGeom>
              <a:rect b="b" l="l" r="r" t="t"/>
              <a:pathLst>
                <a:path extrusionOk="0" h="9085" w="9109">
                  <a:moveTo>
                    <a:pt x="4543" y="9085"/>
                  </a:moveTo>
                  <a:cubicBezTo>
                    <a:pt x="7054" y="9085"/>
                    <a:pt x="9108" y="7053"/>
                    <a:pt x="9108" y="4543"/>
                  </a:cubicBezTo>
                  <a:cubicBezTo>
                    <a:pt x="9108" y="2032"/>
                    <a:pt x="7054" y="0"/>
                    <a:pt x="4543" y="0"/>
                  </a:cubicBezTo>
                  <a:cubicBezTo>
                    <a:pt x="2055" y="0"/>
                    <a:pt x="1" y="2032"/>
                    <a:pt x="1" y="4543"/>
                  </a:cubicBezTo>
                  <a:cubicBezTo>
                    <a:pt x="1" y="7053"/>
                    <a:pt x="2055" y="9085"/>
                    <a:pt x="4543" y="908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2"/>
                  </a:solidFill>
                  <a:latin typeface="Overpass ExtraBold"/>
                  <a:ea typeface="Overpass ExtraBold"/>
                  <a:cs typeface="Overpass ExtraBold"/>
                  <a:sym typeface="Overpass ExtraBold"/>
                </a:rPr>
                <a:t>4</a:t>
              </a:r>
              <a:endParaRPr sz="3600"/>
            </a:p>
          </p:txBody>
        </p:sp>
      </p:grpSp>
      <p:sp>
        <p:nvSpPr>
          <p:cNvPr id="1053" name="Google Shape;1053;p59"/>
          <p:cNvSpPr txBox="1"/>
          <p:nvPr/>
        </p:nvSpPr>
        <p:spPr>
          <a:xfrm>
            <a:off x="451000" y="3546400"/>
            <a:ext cx="2844900" cy="24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Overpass ExtraBold"/>
                <a:ea typeface="Overpass ExtraBold"/>
                <a:cs typeface="Overpass ExtraBold"/>
                <a:sym typeface="Overpass ExtraBold"/>
              </a:rPr>
              <a:t>CATEGORICAL VARS</a:t>
            </a:r>
            <a:endParaRPr sz="2000">
              <a:solidFill>
                <a:schemeClr val="dk1"/>
              </a:solidFill>
              <a:latin typeface="Overpass ExtraBold"/>
              <a:ea typeface="Overpass ExtraBold"/>
              <a:cs typeface="Overpass ExtraBold"/>
              <a:sym typeface="Overpass ExtraBold"/>
            </a:endParaRPr>
          </a:p>
        </p:txBody>
      </p:sp>
      <p:sp>
        <p:nvSpPr>
          <p:cNvPr id="1054" name="Google Shape;1054;p59"/>
          <p:cNvSpPr txBox="1"/>
          <p:nvPr/>
        </p:nvSpPr>
        <p:spPr>
          <a:xfrm>
            <a:off x="595150" y="3908325"/>
            <a:ext cx="2554200" cy="9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Engineered categorical variables for regionality, fiscal quarters, seasonality, covid, and binned continuous features</a:t>
            </a:r>
            <a:endParaRPr>
              <a:solidFill>
                <a:schemeClr val="dk2"/>
              </a:solidFill>
              <a:latin typeface="Source Sans Pro"/>
              <a:ea typeface="Source Sans Pro"/>
              <a:cs typeface="Source Sans Pro"/>
              <a:sym typeface="Source Sans Pro"/>
            </a:endParaRPr>
          </a:p>
        </p:txBody>
      </p:sp>
      <p:sp>
        <p:nvSpPr>
          <p:cNvPr id="1055" name="Google Shape;1055;p59"/>
          <p:cNvSpPr txBox="1"/>
          <p:nvPr/>
        </p:nvSpPr>
        <p:spPr>
          <a:xfrm>
            <a:off x="5350250" y="2722325"/>
            <a:ext cx="31440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verpass ExtraBold"/>
                <a:ea typeface="Overpass ExtraBold"/>
                <a:cs typeface="Overpass ExtraBold"/>
                <a:sym typeface="Overpass ExtraBold"/>
              </a:rPr>
              <a:t>ECONOMIC INDICATORS</a:t>
            </a:r>
            <a:endParaRPr sz="2000">
              <a:solidFill>
                <a:schemeClr val="dk1"/>
              </a:solidFill>
              <a:latin typeface="Overpass ExtraBold"/>
              <a:ea typeface="Overpass ExtraBold"/>
              <a:cs typeface="Overpass ExtraBold"/>
              <a:sym typeface="Overpass ExtraBold"/>
            </a:endParaRPr>
          </a:p>
        </p:txBody>
      </p:sp>
      <p:sp>
        <p:nvSpPr>
          <p:cNvPr id="1056" name="Google Shape;1056;p59"/>
          <p:cNvSpPr txBox="1"/>
          <p:nvPr/>
        </p:nvSpPr>
        <p:spPr>
          <a:xfrm>
            <a:off x="5390350" y="2945865"/>
            <a:ext cx="30366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Included new variables like earnings, rent, U.S. treasury bill rates, unemployment rate, tax rates, etc. from external sources</a:t>
            </a:r>
            <a:endParaRPr>
              <a:solidFill>
                <a:schemeClr val="dk2"/>
              </a:solidFill>
              <a:latin typeface="Source Sans Pro"/>
              <a:ea typeface="Source Sans Pro"/>
              <a:cs typeface="Source Sans Pro"/>
              <a:sym typeface="Source Sans Pro"/>
            </a:endParaRPr>
          </a:p>
        </p:txBody>
      </p:sp>
      <p:sp>
        <p:nvSpPr>
          <p:cNvPr id="1057" name="Google Shape;1057;p59"/>
          <p:cNvSpPr txBox="1"/>
          <p:nvPr/>
        </p:nvSpPr>
        <p:spPr>
          <a:xfrm>
            <a:off x="334928" y="1281175"/>
            <a:ext cx="21915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verpass ExtraBold"/>
                <a:ea typeface="Overpass ExtraBold"/>
                <a:cs typeface="Overpass ExtraBold"/>
                <a:sym typeface="Overpass ExtraBold"/>
              </a:rPr>
              <a:t>IMPUTATION</a:t>
            </a:r>
            <a:endParaRPr sz="2000">
              <a:solidFill>
                <a:schemeClr val="dk1"/>
              </a:solidFill>
              <a:latin typeface="Overpass ExtraBold"/>
              <a:ea typeface="Overpass ExtraBold"/>
              <a:cs typeface="Overpass ExtraBold"/>
              <a:sym typeface="Overpass ExtraBold"/>
            </a:endParaRPr>
          </a:p>
        </p:txBody>
      </p:sp>
      <p:sp>
        <p:nvSpPr>
          <p:cNvPr id="1058" name="Google Shape;1058;p59"/>
          <p:cNvSpPr txBox="1"/>
          <p:nvPr/>
        </p:nvSpPr>
        <p:spPr>
          <a:xfrm>
            <a:off x="5350250" y="957150"/>
            <a:ext cx="20259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verpass ExtraBold"/>
                <a:ea typeface="Overpass ExtraBold"/>
                <a:cs typeface="Overpass ExtraBold"/>
                <a:sym typeface="Overpass ExtraBold"/>
              </a:rPr>
              <a:t>CENSUS DATA</a:t>
            </a:r>
            <a:endParaRPr sz="2000">
              <a:solidFill>
                <a:schemeClr val="dk1"/>
              </a:solidFill>
              <a:latin typeface="Overpass ExtraBold"/>
              <a:ea typeface="Overpass ExtraBold"/>
              <a:cs typeface="Overpass ExtraBold"/>
              <a:sym typeface="Overpass ExtraBold"/>
            </a:endParaRPr>
          </a:p>
        </p:txBody>
      </p:sp>
      <p:sp>
        <p:nvSpPr>
          <p:cNvPr id="1059" name="Google Shape;1059;p59"/>
          <p:cNvSpPr txBox="1"/>
          <p:nvPr/>
        </p:nvSpPr>
        <p:spPr>
          <a:xfrm>
            <a:off x="5390350" y="1204975"/>
            <a:ext cx="3378900" cy="89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Interpolated monthly data— </a:t>
            </a:r>
            <a:r>
              <a:rPr lang="en">
                <a:solidFill>
                  <a:schemeClr val="dk2"/>
                </a:solidFill>
                <a:latin typeface="Source Sans Pro"/>
                <a:ea typeface="Source Sans Pro"/>
                <a:cs typeface="Source Sans Pro"/>
                <a:sym typeface="Source Sans Pro"/>
              </a:rPr>
              <a:t>percentage</a:t>
            </a:r>
            <a:r>
              <a:rPr lang="en">
                <a:solidFill>
                  <a:schemeClr val="dk2"/>
                </a:solidFill>
                <a:latin typeface="Source Sans Pro"/>
                <a:ea typeface="Source Sans Pro"/>
                <a:cs typeface="Source Sans Pro"/>
                <a:sym typeface="Source Sans Pro"/>
              </a:rPr>
              <a:t> foreign-born, percentage broadband access,  percentage college graduates, using yearly-updated values</a:t>
            </a:r>
            <a:endParaRPr>
              <a:solidFill>
                <a:schemeClr val="dk2"/>
              </a:solidFill>
              <a:latin typeface="Source Sans Pro"/>
              <a:ea typeface="Source Sans Pro"/>
              <a:cs typeface="Source Sans Pro"/>
              <a:sym typeface="Source Sans Pro"/>
            </a:endParaRPr>
          </a:p>
        </p:txBody>
      </p:sp>
      <p:sp>
        <p:nvSpPr>
          <p:cNvPr id="1060" name="Google Shape;1060;p59"/>
          <p:cNvSpPr txBox="1"/>
          <p:nvPr/>
        </p:nvSpPr>
        <p:spPr>
          <a:xfrm>
            <a:off x="350350" y="1474500"/>
            <a:ext cx="3378900" cy="170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Missing values were thoroughly investigated and imputed appropriately given the data type, descriptive stat-</a:t>
            </a:r>
            <a:br>
              <a:rPr lang="en">
                <a:solidFill>
                  <a:schemeClr val="dk2"/>
                </a:solidFill>
                <a:latin typeface="Source Sans Pro"/>
                <a:ea typeface="Source Sans Pro"/>
                <a:cs typeface="Source Sans Pro"/>
                <a:sym typeface="Source Sans Pro"/>
              </a:rPr>
            </a:br>
            <a:r>
              <a:rPr lang="en">
                <a:solidFill>
                  <a:schemeClr val="dk2"/>
                </a:solidFill>
                <a:latin typeface="Source Sans Pro"/>
                <a:ea typeface="Source Sans Pro"/>
                <a:cs typeface="Source Sans Pro"/>
                <a:sym typeface="Source Sans Pro"/>
              </a:rPr>
              <a:t>istics, and considerations of downstream analytical needs. All imputations and rationales are summarized in the appendix.</a:t>
            </a:r>
            <a:endParaRPr>
              <a:solidFill>
                <a:schemeClr val="dk2"/>
              </a:solidFill>
              <a:latin typeface="Source Sans Pro"/>
              <a:ea typeface="Source Sans Pro"/>
              <a:cs typeface="Source Sans Pro"/>
              <a:sym typeface="Source Sans Pro"/>
            </a:endParaRPr>
          </a:p>
        </p:txBody>
      </p:sp>
      <p:sp>
        <p:nvSpPr>
          <p:cNvPr id="1061" name="Google Shape;106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60"/>
          <p:cNvSpPr txBox="1"/>
          <p:nvPr>
            <p:ph type="title"/>
          </p:nvPr>
        </p:nvSpPr>
        <p:spPr>
          <a:xfrm>
            <a:off x="261600" y="5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CLUSTERING WITH BIRCH</a:t>
            </a:r>
            <a:endParaRPr/>
          </a:p>
        </p:txBody>
      </p:sp>
      <p:pic>
        <p:nvPicPr>
          <p:cNvPr id="1067" name="Google Shape;1067;p60"/>
          <p:cNvPicPr preferRelativeResize="0"/>
          <p:nvPr/>
        </p:nvPicPr>
        <p:blipFill>
          <a:blip r:embed="rId3">
            <a:alphaModFix/>
          </a:blip>
          <a:stretch>
            <a:fillRect/>
          </a:stretch>
        </p:blipFill>
        <p:spPr>
          <a:xfrm>
            <a:off x="355100" y="732650"/>
            <a:ext cx="5050158" cy="4258450"/>
          </a:xfrm>
          <a:prstGeom prst="rect">
            <a:avLst/>
          </a:prstGeom>
          <a:noFill/>
          <a:ln>
            <a:noFill/>
          </a:ln>
        </p:spPr>
      </p:pic>
      <p:sp>
        <p:nvSpPr>
          <p:cNvPr id="1068" name="Google Shape;1068;p60"/>
          <p:cNvSpPr txBox="1"/>
          <p:nvPr/>
        </p:nvSpPr>
        <p:spPr>
          <a:xfrm>
            <a:off x="5664150" y="924900"/>
            <a:ext cx="32304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Number of clusters selected based on distortion score and Calinski-Harabasz Index (higher = better defined clusters) recommended by the </a:t>
            </a:r>
            <a:r>
              <a:rPr lang="en" u="sng">
                <a:solidFill>
                  <a:schemeClr val="hlink"/>
                </a:solidFill>
                <a:latin typeface="Source Sans Pro"/>
                <a:ea typeface="Source Sans Pro"/>
                <a:cs typeface="Source Sans Pro"/>
                <a:sym typeface="Source Sans Pro"/>
                <a:hlinkClick r:id="rId4"/>
              </a:rPr>
              <a:t>literature</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Visualization uses TSNE with tuned perplexity and learning rate, and initialized using PCA.</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This clustering model is compared with Optics, HDBSCAN, and direct Agglomerative Clustering; the most sensible model is selected based on business interpretation needs that follow— i.e., trade-off between too many clusters and too </a:t>
            </a:r>
            <a:r>
              <a:rPr lang="en">
                <a:latin typeface="Source Sans Pro"/>
                <a:ea typeface="Source Sans Pro"/>
                <a:cs typeface="Source Sans Pro"/>
                <a:sym typeface="Source Sans Pro"/>
              </a:rPr>
              <a:t>few.</a:t>
            </a:r>
            <a:endParaRPr>
              <a:latin typeface="Source Sans Pro"/>
              <a:ea typeface="Source Sans Pro"/>
              <a:cs typeface="Source Sans Pro"/>
              <a:sym typeface="Source Sans Pro"/>
            </a:endParaRPr>
          </a:p>
        </p:txBody>
      </p:sp>
      <p:cxnSp>
        <p:nvCxnSpPr>
          <p:cNvPr id="1069" name="Google Shape;1069;p60"/>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070" name="Google Shape;1070;p60"/>
          <p:cNvGrpSpPr/>
          <p:nvPr/>
        </p:nvGrpSpPr>
        <p:grpSpPr>
          <a:xfrm>
            <a:off x="8547518" y="165200"/>
            <a:ext cx="282381" cy="343454"/>
            <a:chOff x="1779168" y="3805625"/>
            <a:chExt cx="282381" cy="343454"/>
          </a:xfrm>
        </p:grpSpPr>
        <p:sp>
          <p:nvSpPr>
            <p:cNvPr id="1071" name="Google Shape;1071;p60"/>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0"/>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1"/>
          <p:cNvSpPr txBox="1"/>
          <p:nvPr>
            <p:ph type="title"/>
          </p:nvPr>
        </p:nvSpPr>
        <p:spPr>
          <a:xfrm>
            <a:off x="213400" y="5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CLUSTERING EVALUATION</a:t>
            </a:r>
            <a:endParaRPr/>
          </a:p>
        </p:txBody>
      </p:sp>
      <p:pic>
        <p:nvPicPr>
          <p:cNvPr id="1105" name="Google Shape;1105;p61"/>
          <p:cNvPicPr preferRelativeResize="0"/>
          <p:nvPr/>
        </p:nvPicPr>
        <p:blipFill>
          <a:blip r:embed="rId3">
            <a:alphaModFix/>
          </a:blip>
          <a:stretch>
            <a:fillRect/>
          </a:stretch>
        </p:blipFill>
        <p:spPr>
          <a:xfrm>
            <a:off x="774025" y="945800"/>
            <a:ext cx="4901126" cy="4059375"/>
          </a:xfrm>
          <a:prstGeom prst="rect">
            <a:avLst/>
          </a:prstGeom>
          <a:noFill/>
          <a:ln>
            <a:noFill/>
          </a:ln>
        </p:spPr>
      </p:pic>
      <p:sp>
        <p:nvSpPr>
          <p:cNvPr id="1106" name="Google Shape;1106;p61"/>
          <p:cNvSpPr txBox="1"/>
          <p:nvPr/>
        </p:nvSpPr>
        <p:spPr>
          <a:xfrm>
            <a:off x="5866850" y="1308575"/>
            <a:ext cx="32385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Business Question</a:t>
            </a:r>
            <a:r>
              <a:rPr lang="en">
                <a:latin typeface="Source Sans Pro"/>
                <a:ea typeface="Source Sans Pro"/>
                <a:cs typeface="Source Sans Pro"/>
                <a:sym typeface="Source Sans Pro"/>
              </a:rPr>
              <a:t>: Is the chosen clustering model useful for segmenting and capturing the differences in the distributions of micro-business densities to aid business interpretations?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Approach</a:t>
            </a:r>
            <a:r>
              <a:rPr lang="en">
                <a:latin typeface="Source Sans Pro"/>
                <a:ea typeface="Source Sans Pro"/>
                <a:cs typeface="Source Sans Pro"/>
                <a:sym typeface="Source Sans Pro"/>
              </a:rPr>
              <a:t>: We use KDE to estimate the conditional densities and conduct pairwise Kolmogorov-Smirnov test on simulated samples. All conditional distributions are found to have distributions that are </a:t>
            </a:r>
            <a:r>
              <a:rPr b="1" lang="en">
                <a:latin typeface="Source Sans Pro"/>
                <a:ea typeface="Source Sans Pro"/>
                <a:cs typeface="Source Sans Pro"/>
                <a:sym typeface="Source Sans Pro"/>
              </a:rPr>
              <a:t>not</a:t>
            </a:r>
            <a:r>
              <a:rPr lang="en">
                <a:latin typeface="Source Sans Pro"/>
                <a:ea typeface="Source Sans Pro"/>
                <a:cs typeface="Source Sans Pro"/>
                <a:sym typeface="Source Sans Pro"/>
              </a:rPr>
              <a:t> identical.</a:t>
            </a:r>
            <a:endParaRPr>
              <a:latin typeface="Source Sans Pro"/>
              <a:ea typeface="Source Sans Pro"/>
              <a:cs typeface="Source Sans Pro"/>
              <a:sym typeface="Source Sans Pro"/>
            </a:endParaRPr>
          </a:p>
        </p:txBody>
      </p:sp>
      <p:sp>
        <p:nvSpPr>
          <p:cNvPr id="1107" name="Google Shape;1107;p61"/>
          <p:cNvSpPr txBox="1"/>
          <p:nvPr/>
        </p:nvSpPr>
        <p:spPr>
          <a:xfrm>
            <a:off x="5917525" y="4716450"/>
            <a:ext cx="28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Test  results are included in the notebooks.</a:t>
            </a:r>
            <a:endParaRPr sz="1000">
              <a:latin typeface="Source Sans Pro"/>
              <a:ea typeface="Source Sans Pro"/>
              <a:cs typeface="Source Sans Pro"/>
              <a:sym typeface="Source Sans Pro"/>
            </a:endParaRPr>
          </a:p>
        </p:txBody>
      </p:sp>
      <p:cxnSp>
        <p:nvCxnSpPr>
          <p:cNvPr id="1108" name="Google Shape;1108;p61"/>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109" name="Google Shape;1109;p61"/>
          <p:cNvGrpSpPr/>
          <p:nvPr/>
        </p:nvGrpSpPr>
        <p:grpSpPr>
          <a:xfrm>
            <a:off x="8547518" y="165200"/>
            <a:ext cx="282381" cy="343454"/>
            <a:chOff x="1779168" y="3805625"/>
            <a:chExt cx="282381" cy="343454"/>
          </a:xfrm>
        </p:grpSpPr>
        <p:sp>
          <p:nvSpPr>
            <p:cNvPr id="1110" name="Google Shape;1110;p61"/>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1"/>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1"/>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1"/>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1"/>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1"/>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1"/>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1"/>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1"/>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1"/>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1"/>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1"/>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62"/>
          <p:cNvPicPr preferRelativeResize="0"/>
          <p:nvPr/>
        </p:nvPicPr>
        <p:blipFill>
          <a:blip r:embed="rId3">
            <a:alphaModFix/>
          </a:blip>
          <a:stretch>
            <a:fillRect/>
          </a:stretch>
        </p:blipFill>
        <p:spPr>
          <a:xfrm>
            <a:off x="191250" y="879100"/>
            <a:ext cx="4883950" cy="3989375"/>
          </a:xfrm>
          <a:prstGeom prst="rect">
            <a:avLst/>
          </a:prstGeom>
          <a:noFill/>
          <a:ln>
            <a:noFill/>
          </a:ln>
        </p:spPr>
      </p:pic>
      <p:sp>
        <p:nvSpPr>
          <p:cNvPr id="1144" name="Google Shape;1144;p62"/>
          <p:cNvSpPr txBox="1"/>
          <p:nvPr>
            <p:ph type="title"/>
          </p:nvPr>
        </p:nvSpPr>
        <p:spPr>
          <a:xfrm>
            <a:off x="264925" y="5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CLUSTER CHARACTERISTICS </a:t>
            </a:r>
            <a:endParaRPr/>
          </a:p>
        </p:txBody>
      </p:sp>
      <p:sp>
        <p:nvSpPr>
          <p:cNvPr id="1145" name="Google Shape;1145;p62"/>
          <p:cNvSpPr/>
          <p:nvPr/>
        </p:nvSpPr>
        <p:spPr>
          <a:xfrm>
            <a:off x="3637150" y="1118375"/>
            <a:ext cx="823500" cy="3750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2"/>
          <p:cNvSpPr txBox="1"/>
          <p:nvPr/>
        </p:nvSpPr>
        <p:spPr>
          <a:xfrm>
            <a:off x="5436100" y="979175"/>
            <a:ext cx="34458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Source Sans Pro"/>
                <a:ea typeface="Source Sans Pro"/>
                <a:cs typeface="Source Sans Pro"/>
                <a:sym typeface="Source Sans Pro"/>
              </a:rPr>
              <a:t>Key Characteristics of High Micro-business Density Clusters</a:t>
            </a:r>
            <a:endParaRPr b="1" u="sng">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top two clusters with the </a:t>
            </a:r>
            <a:r>
              <a:rPr b="1" lang="en">
                <a:latin typeface="Source Sans Pro"/>
                <a:ea typeface="Source Sans Pro"/>
                <a:cs typeface="Source Sans Pro"/>
                <a:sym typeface="Source Sans Pro"/>
              </a:rPr>
              <a:t>highest median densities</a:t>
            </a:r>
            <a:r>
              <a:rPr lang="en">
                <a:latin typeface="Source Sans Pro"/>
                <a:ea typeface="Source Sans Pro"/>
                <a:cs typeface="Source Sans Pro"/>
                <a:sym typeface="Source Sans Pro"/>
              </a:rPr>
              <a:t> are also </a:t>
            </a:r>
            <a:r>
              <a:rPr b="1" lang="en">
                <a:latin typeface="Source Sans Pro"/>
                <a:ea typeface="Source Sans Pro"/>
                <a:cs typeface="Source Sans Pro"/>
                <a:sym typeface="Source Sans Pro"/>
              </a:rPr>
              <a:t>top two in percentage foreign born</a:t>
            </a:r>
            <a:r>
              <a:rPr lang="en">
                <a:latin typeface="Source Sans Pro"/>
                <a:ea typeface="Source Sans Pro"/>
                <a:cs typeface="Source Sans Pro"/>
                <a:sym typeface="Source Sans Pro"/>
              </a:rPr>
              <a:t> ~ 6 % and 5.9% respectively.</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top three </a:t>
            </a:r>
            <a:r>
              <a:rPr lang="en">
                <a:latin typeface="Source Sans Pro"/>
                <a:ea typeface="Source Sans Pro"/>
                <a:cs typeface="Source Sans Pro"/>
                <a:sym typeface="Source Sans Pro"/>
              </a:rPr>
              <a:t>clusters</a:t>
            </a:r>
            <a:r>
              <a:rPr lang="en">
                <a:latin typeface="Source Sans Pro"/>
                <a:ea typeface="Source Sans Pro"/>
                <a:cs typeface="Source Sans Pro"/>
                <a:sym typeface="Source Sans Pro"/>
              </a:rPr>
              <a:t> with the highest densities are also </a:t>
            </a:r>
            <a:r>
              <a:rPr b="1" lang="en">
                <a:latin typeface="Source Sans Pro"/>
                <a:ea typeface="Source Sans Pro"/>
                <a:cs typeface="Source Sans Pro"/>
                <a:sym typeface="Source Sans Pro"/>
              </a:rPr>
              <a:t>top three in median household income</a:t>
            </a:r>
            <a:r>
              <a:rPr lang="en">
                <a:latin typeface="Source Sans Pro"/>
                <a:ea typeface="Source Sans Pro"/>
                <a:cs typeface="Source Sans Pro"/>
                <a:sym typeface="Source Sans Pro"/>
              </a:rPr>
              <a:t> ~ 57,806 - 61,848.</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a:t>
            </a:r>
            <a:r>
              <a:rPr lang="en">
                <a:latin typeface="Source Sans Pro"/>
                <a:ea typeface="Source Sans Pro"/>
                <a:cs typeface="Source Sans Pro"/>
                <a:sym typeface="Source Sans Pro"/>
              </a:rPr>
              <a:t>cluster with the highest median density is the cluster that has the </a:t>
            </a:r>
            <a:r>
              <a:rPr b="1" lang="en">
                <a:latin typeface="Source Sans Pro"/>
                <a:ea typeface="Source Sans Pro"/>
                <a:cs typeface="Source Sans Pro"/>
                <a:sym typeface="Source Sans Pro"/>
              </a:rPr>
              <a:t>highest percentage of college graduates</a:t>
            </a:r>
            <a:r>
              <a:rPr lang="en">
                <a:latin typeface="Source Sans Pro"/>
                <a:ea typeface="Source Sans Pro"/>
                <a:cs typeface="Source Sans Pro"/>
                <a:sym typeface="Source Sans Pro"/>
              </a:rPr>
              <a:t> at 16.35 %.</a:t>
            </a:r>
            <a:endParaRPr>
              <a:latin typeface="Source Sans Pro"/>
              <a:ea typeface="Source Sans Pro"/>
              <a:cs typeface="Source Sans Pro"/>
              <a:sym typeface="Source Sans Pro"/>
            </a:endParaRPr>
          </a:p>
        </p:txBody>
      </p:sp>
      <p:sp>
        <p:nvSpPr>
          <p:cNvPr id="1147" name="Google Shape;1147;p62"/>
          <p:cNvSpPr txBox="1"/>
          <p:nvPr/>
        </p:nvSpPr>
        <p:spPr>
          <a:xfrm>
            <a:off x="2142225" y="1055175"/>
            <a:ext cx="155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Highest (cluster 7): 3.09</a:t>
            </a:r>
            <a:endParaRPr sz="1000">
              <a:latin typeface="Source Sans Pro"/>
              <a:ea typeface="Source Sans Pro"/>
              <a:cs typeface="Source Sans Pro"/>
              <a:sym typeface="Source Sans Pro"/>
            </a:endParaRPr>
          </a:p>
          <a:p>
            <a:pPr indent="0" lvl="0" marL="0" rtl="0" algn="l">
              <a:spcBef>
                <a:spcPts val="0"/>
              </a:spcBef>
              <a:spcAft>
                <a:spcPts val="0"/>
              </a:spcAft>
              <a:buNone/>
            </a:pPr>
            <a:r>
              <a:rPr lang="en" sz="1000">
                <a:latin typeface="Source Sans Pro"/>
                <a:ea typeface="Source Sans Pro"/>
                <a:cs typeface="Source Sans Pro"/>
                <a:sym typeface="Source Sans Pro"/>
              </a:rPr>
              <a:t>Second Highest (cluster 6): 2.93 </a:t>
            </a:r>
            <a:endParaRPr sz="1000">
              <a:latin typeface="Source Sans Pro"/>
              <a:ea typeface="Source Sans Pro"/>
              <a:cs typeface="Source Sans Pro"/>
              <a:sym typeface="Source Sans Pro"/>
            </a:endParaRPr>
          </a:p>
        </p:txBody>
      </p:sp>
      <p:cxnSp>
        <p:nvCxnSpPr>
          <p:cNvPr id="1148" name="Google Shape;1148;p62"/>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149" name="Google Shape;1149;p62"/>
          <p:cNvGrpSpPr/>
          <p:nvPr/>
        </p:nvGrpSpPr>
        <p:grpSpPr>
          <a:xfrm>
            <a:off x="8547518" y="165200"/>
            <a:ext cx="282381" cy="343454"/>
            <a:chOff x="1779168" y="3805625"/>
            <a:chExt cx="282381" cy="343454"/>
          </a:xfrm>
        </p:grpSpPr>
        <p:sp>
          <p:nvSpPr>
            <p:cNvPr id="1150" name="Google Shape;1150;p62"/>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2"/>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2"/>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2"/>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2"/>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2"/>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2"/>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2"/>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3"/>
          <p:cNvSpPr txBox="1"/>
          <p:nvPr>
            <p:ph type="title"/>
          </p:nvPr>
        </p:nvSpPr>
        <p:spPr>
          <a:xfrm>
            <a:off x="152400" y="505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CLUSTER ANALYSIS (GRAPH NETWORK) </a:t>
            </a:r>
            <a:endParaRPr/>
          </a:p>
        </p:txBody>
      </p:sp>
      <p:pic>
        <p:nvPicPr>
          <p:cNvPr id="1184" name="Google Shape;1184;p63"/>
          <p:cNvPicPr preferRelativeResize="0"/>
          <p:nvPr/>
        </p:nvPicPr>
        <p:blipFill>
          <a:blip r:embed="rId3">
            <a:alphaModFix/>
          </a:blip>
          <a:stretch>
            <a:fillRect/>
          </a:stretch>
        </p:blipFill>
        <p:spPr>
          <a:xfrm>
            <a:off x="152400" y="885050"/>
            <a:ext cx="5405705" cy="4106051"/>
          </a:xfrm>
          <a:prstGeom prst="rect">
            <a:avLst/>
          </a:prstGeom>
          <a:noFill/>
          <a:ln>
            <a:noFill/>
          </a:ln>
        </p:spPr>
      </p:pic>
      <p:sp>
        <p:nvSpPr>
          <p:cNvPr id="1185" name="Google Shape;1185;p63"/>
          <p:cNvSpPr txBox="1"/>
          <p:nvPr/>
        </p:nvSpPr>
        <p:spPr>
          <a:xfrm>
            <a:off x="5866975" y="924900"/>
            <a:ext cx="3238500" cy="389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Business Question</a:t>
            </a:r>
            <a:r>
              <a:rPr lang="en">
                <a:latin typeface="Source Sans Pro"/>
                <a:ea typeface="Source Sans Pro"/>
                <a:cs typeface="Source Sans Pro"/>
                <a:sym typeface="Source Sans Pro"/>
              </a:rPr>
              <a:t>: What do high micro-business density counties look like? What attributes do they share in common?</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latin typeface="Source Sans Pro"/>
                <a:ea typeface="Source Sans Pro"/>
                <a:cs typeface="Source Sans Pro"/>
                <a:sym typeface="Source Sans Pro"/>
              </a:rPr>
              <a:t>Approach</a:t>
            </a: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300">
              <a:latin typeface="Source Sans Pro"/>
              <a:ea typeface="Source Sans Pro"/>
              <a:cs typeface="Source Sans Pro"/>
              <a:sym typeface="Source Sans Pro"/>
            </a:endParaRPr>
          </a:p>
          <a:p>
            <a:pPr indent="0" lvl="0" marL="457200" rtl="0" algn="l">
              <a:spcBef>
                <a:spcPts val="0"/>
              </a:spcBef>
              <a:spcAft>
                <a:spcPts val="0"/>
              </a:spcAft>
              <a:buNone/>
            </a:pPr>
            <a:r>
              <a:rPr lang="en">
                <a:latin typeface="Source Sans Pro"/>
                <a:ea typeface="Source Sans Pro"/>
                <a:cs typeface="Source Sans Pro"/>
                <a:sym typeface="Source Sans Pro"/>
              </a:rPr>
              <a:t>For cluster 7 (highest median micro-business density), construct a network.</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Char char="○"/>
            </a:pPr>
            <a:r>
              <a:rPr lang="en">
                <a:latin typeface="Source Sans Pro"/>
                <a:ea typeface="Source Sans Pro"/>
                <a:cs typeface="Source Sans Pro"/>
                <a:sym typeface="Source Sans Pro"/>
              </a:rPr>
              <a:t>Each node is a county </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edge/link attributes are the euclidean distances between pairs of counties</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Char char="○"/>
            </a:pPr>
            <a:r>
              <a:rPr lang="en">
                <a:latin typeface="Source Sans Pro"/>
                <a:ea typeface="Source Sans Pro"/>
                <a:cs typeface="Source Sans Pro"/>
                <a:sym typeface="Source Sans Pro"/>
              </a:rPr>
              <a:t>A link between a pair of counties exists if their euclidean distance is below a threshold (0.7) </a:t>
            </a:r>
            <a:endParaRPr>
              <a:latin typeface="Source Sans Pro"/>
              <a:ea typeface="Source Sans Pro"/>
              <a:cs typeface="Source Sans Pro"/>
              <a:sym typeface="Source Sans Pro"/>
            </a:endParaRPr>
          </a:p>
        </p:txBody>
      </p:sp>
      <p:sp>
        <p:nvSpPr>
          <p:cNvPr id="1186" name="Google Shape;1186;p63"/>
          <p:cNvSpPr txBox="1"/>
          <p:nvPr/>
        </p:nvSpPr>
        <p:spPr>
          <a:xfrm>
            <a:off x="3396450" y="2571750"/>
            <a:ext cx="2217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Number of nodes: 73</a:t>
            </a:r>
            <a:endParaRPr sz="1000">
              <a:latin typeface="Source Sans Pro"/>
              <a:ea typeface="Source Sans Pro"/>
              <a:cs typeface="Source Sans Pro"/>
              <a:sym typeface="Source Sans Pro"/>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a:p>
            <a:pPr indent="0" lvl="0" marL="0" rtl="0" algn="l">
              <a:spcBef>
                <a:spcPts val="0"/>
              </a:spcBef>
              <a:spcAft>
                <a:spcPts val="0"/>
              </a:spcAft>
              <a:buNone/>
            </a:pPr>
            <a:r>
              <a:rPr lang="en" sz="1000">
                <a:latin typeface="Source Sans Pro"/>
                <a:ea typeface="Source Sans Pro"/>
                <a:cs typeface="Source Sans Pro"/>
                <a:sym typeface="Source Sans Pro"/>
              </a:rPr>
              <a:t>Number of maximal cliques: 60</a:t>
            </a:r>
            <a:endParaRPr sz="1000">
              <a:latin typeface="Source Sans Pro"/>
              <a:ea typeface="Source Sans Pro"/>
              <a:cs typeface="Source Sans Pro"/>
              <a:sym typeface="Source Sans Pro"/>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a:p>
            <a:pPr indent="0" lvl="0" marL="0" rtl="0" algn="l">
              <a:spcBef>
                <a:spcPts val="0"/>
              </a:spcBef>
              <a:spcAft>
                <a:spcPts val="0"/>
              </a:spcAft>
              <a:buNone/>
            </a:pPr>
            <a:r>
              <a:rPr lang="en" sz="1000">
                <a:latin typeface="Source Sans Pro"/>
                <a:ea typeface="Source Sans Pro"/>
                <a:cs typeface="Source Sans Pro"/>
                <a:sym typeface="Source Sans Pro"/>
              </a:rPr>
              <a:t>Average distance: 0.6260</a:t>
            </a:r>
            <a:endParaRPr sz="1000">
              <a:latin typeface="Source Sans Pro"/>
              <a:ea typeface="Source Sans Pro"/>
              <a:cs typeface="Source Sans Pro"/>
              <a:sym typeface="Source Sans Pro"/>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a:p>
            <a:pPr indent="0" lvl="0" marL="0" rtl="0" algn="l">
              <a:spcBef>
                <a:spcPts val="0"/>
              </a:spcBef>
              <a:spcAft>
                <a:spcPts val="0"/>
              </a:spcAft>
              <a:buNone/>
            </a:pPr>
            <a:r>
              <a:rPr lang="en" sz="1000">
                <a:latin typeface="Source Sans Pro"/>
                <a:ea typeface="Source Sans Pro"/>
                <a:cs typeface="Source Sans Pro"/>
                <a:sym typeface="Source Sans Pro"/>
              </a:rPr>
              <a:t>Node with highest centrality: Salt Lake County, Utah</a:t>
            </a:r>
            <a:endParaRPr sz="1000">
              <a:latin typeface="Source Sans Pro"/>
              <a:ea typeface="Source Sans Pro"/>
              <a:cs typeface="Source Sans Pro"/>
              <a:sym typeface="Source Sans Pro"/>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a:p>
            <a:pPr indent="-292100" lvl="0" marL="457200" rtl="0" algn="l">
              <a:spcBef>
                <a:spcPts val="0"/>
              </a:spcBef>
              <a:spcAft>
                <a:spcPts val="0"/>
              </a:spcAft>
              <a:buSzPts val="1000"/>
              <a:buFont typeface="Source Sans Pro"/>
              <a:buChar char="●"/>
            </a:pPr>
            <a:r>
              <a:rPr lang="en" sz="1000">
                <a:latin typeface="Source Sans Pro"/>
                <a:ea typeface="Source Sans Pro"/>
                <a:cs typeface="Source Sans Pro"/>
                <a:sym typeface="Source Sans Pro"/>
              </a:rPr>
              <a:t>Degree centrality: 0.17</a:t>
            </a:r>
            <a:endParaRPr sz="1000">
              <a:latin typeface="Source Sans Pro"/>
              <a:ea typeface="Source Sans Pro"/>
              <a:cs typeface="Source Sans Pro"/>
              <a:sym typeface="Source Sans Pro"/>
            </a:endParaRPr>
          </a:p>
          <a:p>
            <a:pPr indent="-292100" lvl="0" marL="457200" rtl="0" algn="l">
              <a:spcBef>
                <a:spcPts val="0"/>
              </a:spcBef>
              <a:spcAft>
                <a:spcPts val="0"/>
              </a:spcAft>
              <a:buSzPts val="1000"/>
              <a:buFont typeface="Source Sans Pro"/>
              <a:buChar char="●"/>
            </a:pPr>
            <a:r>
              <a:rPr lang="en" sz="1000">
                <a:latin typeface="Source Sans Pro"/>
                <a:ea typeface="Source Sans Pro"/>
                <a:cs typeface="Source Sans Pro"/>
                <a:sym typeface="Source Sans Pro"/>
              </a:rPr>
              <a:t>Closeness centrality: 0.23</a:t>
            </a:r>
            <a:endParaRPr sz="1000">
              <a:latin typeface="Source Sans Pro"/>
              <a:ea typeface="Source Sans Pro"/>
              <a:cs typeface="Source Sans Pro"/>
              <a:sym typeface="Source Sans Pro"/>
            </a:endParaRPr>
          </a:p>
          <a:p>
            <a:pPr indent="-292100" lvl="0" marL="457200" rtl="0" algn="l">
              <a:spcBef>
                <a:spcPts val="0"/>
              </a:spcBef>
              <a:spcAft>
                <a:spcPts val="0"/>
              </a:spcAft>
              <a:buSzPts val="1000"/>
              <a:buFont typeface="Source Sans Pro"/>
              <a:buChar char="●"/>
            </a:pPr>
            <a:r>
              <a:rPr lang="en" sz="1000">
                <a:latin typeface="Source Sans Pro"/>
                <a:ea typeface="Source Sans Pro"/>
                <a:cs typeface="Source Sans Pro"/>
                <a:sym typeface="Source Sans Pro"/>
              </a:rPr>
              <a:t>Betweenness centrality: 0.21 </a:t>
            </a:r>
            <a:endParaRPr sz="1000">
              <a:latin typeface="Source Sans Pro"/>
              <a:ea typeface="Source Sans Pro"/>
              <a:cs typeface="Source Sans Pro"/>
              <a:sym typeface="Source Sans Pro"/>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187" name="Google Shape;1187;p63"/>
          <p:cNvSpPr/>
          <p:nvPr/>
        </p:nvSpPr>
        <p:spPr>
          <a:xfrm>
            <a:off x="3751050" y="4027775"/>
            <a:ext cx="18624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txBox="1"/>
          <p:nvPr/>
        </p:nvSpPr>
        <p:spPr>
          <a:xfrm>
            <a:off x="2906150" y="4600475"/>
            <a:ext cx="206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We use this county as a baseline and find </a:t>
            </a:r>
            <a:r>
              <a:rPr lang="en" sz="1000">
                <a:latin typeface="Source Sans Pro"/>
                <a:ea typeface="Source Sans Pro"/>
                <a:cs typeface="Source Sans Pro"/>
                <a:sym typeface="Source Sans Pro"/>
              </a:rPr>
              <a:t>others</a:t>
            </a:r>
            <a:r>
              <a:rPr lang="en" sz="1000">
                <a:latin typeface="Source Sans Pro"/>
                <a:ea typeface="Source Sans Pro"/>
                <a:cs typeface="Source Sans Pro"/>
                <a:sym typeface="Source Sans Pro"/>
              </a:rPr>
              <a:t> that are similar to it</a:t>
            </a:r>
            <a:endParaRPr sz="1000">
              <a:latin typeface="Source Sans Pro"/>
              <a:ea typeface="Source Sans Pro"/>
              <a:cs typeface="Source Sans Pro"/>
              <a:sym typeface="Source Sans Pro"/>
            </a:endParaRPr>
          </a:p>
        </p:txBody>
      </p:sp>
      <p:cxnSp>
        <p:nvCxnSpPr>
          <p:cNvPr id="1189" name="Google Shape;1189;p63"/>
          <p:cNvCxnSpPr/>
          <p:nvPr/>
        </p:nvCxnSpPr>
        <p:spPr>
          <a:xfrm flipH="1" rot="10800000">
            <a:off x="4967438" y="4653050"/>
            <a:ext cx="136200" cy="193200"/>
          </a:xfrm>
          <a:prstGeom prst="straightConnector1">
            <a:avLst/>
          </a:prstGeom>
          <a:noFill/>
          <a:ln cap="flat" cmpd="sng" w="9525">
            <a:solidFill>
              <a:schemeClr val="dk2"/>
            </a:solidFill>
            <a:prstDash val="solid"/>
            <a:round/>
            <a:headEnd len="med" w="med" type="none"/>
            <a:tailEnd len="med" w="med" type="triangle"/>
          </a:ln>
        </p:spPr>
      </p:cxnSp>
      <p:cxnSp>
        <p:nvCxnSpPr>
          <p:cNvPr id="1190" name="Google Shape;1190;p63"/>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191" name="Google Shape;1191;p63"/>
          <p:cNvGrpSpPr/>
          <p:nvPr/>
        </p:nvGrpSpPr>
        <p:grpSpPr>
          <a:xfrm>
            <a:off x="8556768" y="165200"/>
            <a:ext cx="282381" cy="343454"/>
            <a:chOff x="1779168" y="3805625"/>
            <a:chExt cx="282381" cy="343454"/>
          </a:xfrm>
        </p:grpSpPr>
        <p:sp>
          <p:nvSpPr>
            <p:cNvPr id="1192" name="Google Shape;1192;p63"/>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3"/>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3"/>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3"/>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3"/>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64"/>
          <p:cNvSpPr txBox="1"/>
          <p:nvPr>
            <p:ph type="title"/>
          </p:nvPr>
        </p:nvSpPr>
        <p:spPr>
          <a:xfrm>
            <a:off x="236975" y="505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CLUSTER ANALYSIS (NEAREST NEIGHBOR) </a:t>
            </a:r>
            <a:endParaRPr/>
          </a:p>
        </p:txBody>
      </p:sp>
      <p:sp>
        <p:nvSpPr>
          <p:cNvPr id="1226" name="Google Shape;1226;p64"/>
          <p:cNvSpPr txBox="1"/>
          <p:nvPr/>
        </p:nvSpPr>
        <p:spPr>
          <a:xfrm>
            <a:off x="4340626" y="1197616"/>
            <a:ext cx="1851300" cy="4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dk1"/>
                </a:solidFill>
                <a:latin typeface="Overpass Black"/>
                <a:ea typeface="Overpass Black"/>
                <a:cs typeface="Overpass Black"/>
                <a:sym typeface="Overpass Black"/>
              </a:rPr>
              <a:t>02</a:t>
            </a:r>
            <a:endParaRPr sz="4500">
              <a:solidFill>
                <a:schemeClr val="dk1"/>
              </a:solidFill>
              <a:latin typeface="Overpass Black"/>
              <a:ea typeface="Overpass Black"/>
              <a:cs typeface="Overpass Black"/>
              <a:sym typeface="Overpass Black"/>
            </a:endParaRPr>
          </a:p>
        </p:txBody>
      </p:sp>
      <p:sp>
        <p:nvSpPr>
          <p:cNvPr id="1227" name="Google Shape;1227;p64"/>
          <p:cNvSpPr txBox="1"/>
          <p:nvPr/>
        </p:nvSpPr>
        <p:spPr>
          <a:xfrm>
            <a:off x="67676" y="2197013"/>
            <a:ext cx="26124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verpass Black"/>
                <a:ea typeface="Overpass Black"/>
                <a:cs typeface="Overpass Black"/>
                <a:sym typeface="Overpass Black"/>
              </a:rPr>
              <a:t>Broadband Access</a:t>
            </a:r>
            <a:endParaRPr sz="1700">
              <a:solidFill>
                <a:schemeClr val="dk1"/>
              </a:solidFill>
              <a:latin typeface="Overpass Black"/>
              <a:ea typeface="Overpass Black"/>
              <a:cs typeface="Overpass Black"/>
              <a:sym typeface="Overpass Black"/>
            </a:endParaRPr>
          </a:p>
        </p:txBody>
      </p:sp>
      <p:sp>
        <p:nvSpPr>
          <p:cNvPr id="1228" name="Google Shape;1228;p64"/>
          <p:cNvSpPr txBox="1"/>
          <p:nvPr/>
        </p:nvSpPr>
        <p:spPr>
          <a:xfrm>
            <a:off x="45150" y="2389800"/>
            <a:ext cx="2931300" cy="10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All 11 counties have &gt; 85% (6 of them have &gt; 90%) of population with broadband access </a:t>
            </a:r>
            <a:r>
              <a:rPr lang="en">
                <a:solidFill>
                  <a:schemeClr val="dk2"/>
                </a:solidFill>
                <a:latin typeface="Source Sans Pro"/>
                <a:ea typeface="Source Sans Pro"/>
                <a:cs typeface="Source Sans Pro"/>
                <a:sym typeface="Source Sans Pro"/>
              </a:rPr>
              <a:t>compared</a:t>
            </a:r>
            <a:r>
              <a:rPr lang="en">
                <a:solidFill>
                  <a:schemeClr val="dk2"/>
                </a:solidFill>
                <a:latin typeface="Source Sans Pro"/>
                <a:ea typeface="Source Sans Pro"/>
                <a:cs typeface="Source Sans Pro"/>
                <a:sym typeface="Source Sans Pro"/>
              </a:rPr>
              <a:t> to 78% average for out-of-cluster counties.</a:t>
            </a:r>
            <a:endParaRPr>
              <a:solidFill>
                <a:schemeClr val="dk2"/>
              </a:solidFill>
              <a:latin typeface="Source Sans Pro"/>
              <a:ea typeface="Source Sans Pro"/>
              <a:cs typeface="Source Sans Pro"/>
              <a:sym typeface="Source Sans Pro"/>
            </a:endParaRPr>
          </a:p>
        </p:txBody>
      </p:sp>
      <p:sp>
        <p:nvSpPr>
          <p:cNvPr id="1229" name="Google Shape;1229;p64"/>
          <p:cNvSpPr txBox="1"/>
          <p:nvPr/>
        </p:nvSpPr>
        <p:spPr>
          <a:xfrm>
            <a:off x="45313" y="932898"/>
            <a:ext cx="20961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verpass Black"/>
                <a:ea typeface="Overpass Black"/>
                <a:cs typeface="Overpass Black"/>
                <a:sym typeface="Overpass Black"/>
              </a:rPr>
              <a:t>Regionality</a:t>
            </a:r>
            <a:endParaRPr sz="1700">
              <a:solidFill>
                <a:schemeClr val="dk1"/>
              </a:solidFill>
              <a:latin typeface="Overpass Black"/>
              <a:ea typeface="Overpass Black"/>
              <a:cs typeface="Overpass Black"/>
              <a:sym typeface="Overpass Black"/>
            </a:endParaRPr>
          </a:p>
        </p:txBody>
      </p:sp>
      <p:sp>
        <p:nvSpPr>
          <p:cNvPr id="1230" name="Google Shape;1230;p64"/>
          <p:cNvSpPr txBox="1"/>
          <p:nvPr/>
        </p:nvSpPr>
        <p:spPr>
          <a:xfrm>
            <a:off x="45638" y="1184625"/>
            <a:ext cx="26568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8 of 11 (72 %) of these counties are in mountain/pacific coastal states.</a:t>
            </a:r>
            <a:endParaRPr>
              <a:solidFill>
                <a:schemeClr val="dk2"/>
              </a:solidFill>
              <a:latin typeface="Source Sans Pro"/>
              <a:ea typeface="Source Sans Pro"/>
              <a:cs typeface="Source Sans Pro"/>
              <a:sym typeface="Source Sans Pro"/>
            </a:endParaRPr>
          </a:p>
        </p:txBody>
      </p:sp>
      <p:sp>
        <p:nvSpPr>
          <p:cNvPr id="1231" name="Google Shape;1231;p64"/>
          <p:cNvSpPr txBox="1"/>
          <p:nvPr/>
        </p:nvSpPr>
        <p:spPr>
          <a:xfrm>
            <a:off x="5552346" y="909775"/>
            <a:ext cx="2931300" cy="251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dk1"/>
                </a:solidFill>
                <a:latin typeface="Overpass Black"/>
                <a:ea typeface="Overpass Black"/>
                <a:cs typeface="Overpass Black"/>
                <a:sym typeface="Overpass Black"/>
              </a:rPr>
              <a:t>Favorable Tax Policy</a:t>
            </a:r>
            <a:endParaRPr sz="1700">
              <a:solidFill>
                <a:schemeClr val="dk1"/>
              </a:solidFill>
              <a:latin typeface="Overpass Black"/>
              <a:ea typeface="Overpass Black"/>
              <a:cs typeface="Overpass Black"/>
              <a:sym typeface="Overpass Black"/>
            </a:endParaRPr>
          </a:p>
        </p:txBody>
      </p:sp>
      <p:sp>
        <p:nvSpPr>
          <p:cNvPr id="1232" name="Google Shape;1232;p64"/>
          <p:cNvSpPr txBox="1"/>
          <p:nvPr/>
        </p:nvSpPr>
        <p:spPr>
          <a:xfrm>
            <a:off x="6097600" y="1103150"/>
            <a:ext cx="29313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The average annual marginal </a:t>
            </a:r>
            <a:r>
              <a:rPr lang="en">
                <a:solidFill>
                  <a:schemeClr val="dk2"/>
                </a:solidFill>
                <a:latin typeface="Source Sans Pro"/>
                <a:ea typeface="Source Sans Pro"/>
                <a:cs typeface="Source Sans Pro"/>
                <a:sym typeface="Source Sans Pro"/>
              </a:rPr>
              <a:t>corporate</a:t>
            </a:r>
            <a:r>
              <a:rPr lang="en">
                <a:solidFill>
                  <a:schemeClr val="dk2"/>
                </a:solidFill>
                <a:latin typeface="Source Sans Pro"/>
                <a:ea typeface="Source Sans Pro"/>
                <a:cs typeface="Source Sans Pro"/>
                <a:sym typeface="Source Sans Pro"/>
              </a:rPr>
              <a:t> tax rate is 5.4 % compared to 6.6 % for out-of-cluster counties.</a:t>
            </a:r>
            <a:endParaRPr>
              <a:solidFill>
                <a:schemeClr val="dk2"/>
              </a:solidFill>
              <a:latin typeface="Source Sans Pro"/>
              <a:ea typeface="Source Sans Pro"/>
              <a:cs typeface="Source Sans Pro"/>
              <a:sym typeface="Source Sans Pro"/>
            </a:endParaRPr>
          </a:p>
        </p:txBody>
      </p:sp>
      <p:sp>
        <p:nvSpPr>
          <p:cNvPr id="1233" name="Google Shape;1233;p64"/>
          <p:cNvSpPr txBox="1"/>
          <p:nvPr/>
        </p:nvSpPr>
        <p:spPr>
          <a:xfrm>
            <a:off x="6173825" y="1965325"/>
            <a:ext cx="2931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verpass Black"/>
                <a:ea typeface="Overpass Black"/>
                <a:cs typeface="Overpass Black"/>
                <a:sym typeface="Overpass Black"/>
              </a:rPr>
              <a:t>Socio-Economic</a:t>
            </a:r>
            <a:endParaRPr sz="1700">
              <a:solidFill>
                <a:schemeClr val="dk1"/>
              </a:solidFill>
              <a:latin typeface="Overpass Black"/>
              <a:ea typeface="Overpass Black"/>
              <a:cs typeface="Overpass Black"/>
              <a:sym typeface="Overpass Black"/>
            </a:endParaRPr>
          </a:p>
        </p:txBody>
      </p:sp>
      <p:sp>
        <p:nvSpPr>
          <p:cNvPr id="1234" name="Google Shape;1234;p64"/>
          <p:cNvSpPr txBox="1"/>
          <p:nvPr/>
        </p:nvSpPr>
        <p:spPr>
          <a:xfrm>
            <a:off x="6075787" y="2283596"/>
            <a:ext cx="3504000" cy="127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Unemployment</a:t>
            </a:r>
            <a:r>
              <a:rPr lang="en">
                <a:solidFill>
                  <a:schemeClr val="dk2"/>
                </a:solidFill>
                <a:latin typeface="Source Sans Pro"/>
                <a:ea typeface="Source Sans Pro"/>
                <a:cs typeface="Source Sans Pro"/>
                <a:sym typeface="Source Sans Pro"/>
              </a:rPr>
              <a:t>: 4% v.s. 6% (out-of-cluster)</a:t>
            </a:r>
            <a:endParaRPr>
              <a:solidFill>
                <a:schemeClr val="dk2"/>
              </a:solidFill>
              <a:latin typeface="Source Sans Pro"/>
              <a:ea typeface="Source Sans Pro"/>
              <a:cs typeface="Source Sans Pro"/>
              <a:sym typeface="Source Sans Pro"/>
            </a:endParaRPr>
          </a:p>
          <a:p>
            <a:pPr indent="-317500" lvl="0" marL="457200" rtl="0" algn="l">
              <a:lnSpc>
                <a:spcPct val="100000"/>
              </a:lnSpc>
              <a:spcBef>
                <a:spcPts val="0"/>
              </a:spcBef>
              <a:spcAft>
                <a:spcPts val="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Education</a:t>
            </a:r>
            <a:r>
              <a:rPr lang="en">
                <a:solidFill>
                  <a:schemeClr val="dk2"/>
                </a:solidFill>
                <a:latin typeface="Source Sans Pro"/>
                <a:ea typeface="Source Sans Pro"/>
                <a:cs typeface="Source Sans Pro"/>
                <a:sym typeface="Source Sans Pro"/>
              </a:rPr>
              <a:t>: 26% v.s. 14% (out-of-cluster) </a:t>
            </a:r>
            <a:endParaRPr>
              <a:solidFill>
                <a:schemeClr val="dk2"/>
              </a:solidFill>
              <a:latin typeface="Source Sans Pro"/>
              <a:ea typeface="Source Sans Pro"/>
              <a:cs typeface="Source Sans Pro"/>
              <a:sym typeface="Source Sans Pro"/>
            </a:endParaRPr>
          </a:p>
          <a:p>
            <a:pPr indent="-317500" lvl="0" marL="457200" rtl="0" algn="l">
              <a:lnSpc>
                <a:spcPct val="100000"/>
              </a:lnSpc>
              <a:spcBef>
                <a:spcPts val="0"/>
              </a:spcBef>
              <a:spcAft>
                <a:spcPts val="0"/>
              </a:spcAft>
              <a:buClr>
                <a:schemeClr val="dk2"/>
              </a:buClr>
              <a:buSzPts val="1400"/>
              <a:buFont typeface="Source Sans Pro"/>
              <a:buChar char="●"/>
            </a:pPr>
            <a:r>
              <a:rPr b="1" lang="en">
                <a:solidFill>
                  <a:schemeClr val="dk2"/>
                </a:solidFill>
                <a:latin typeface="Source Sans Pro"/>
                <a:ea typeface="Source Sans Pro"/>
                <a:cs typeface="Source Sans Pro"/>
                <a:sym typeface="Source Sans Pro"/>
              </a:rPr>
              <a:t>Foreign-born</a:t>
            </a:r>
            <a:r>
              <a:rPr lang="en">
                <a:solidFill>
                  <a:schemeClr val="dk2"/>
                </a:solidFill>
                <a:latin typeface="Source Sans Pro"/>
                <a:ea typeface="Source Sans Pro"/>
                <a:cs typeface="Source Sans Pro"/>
                <a:sym typeface="Source Sans Pro"/>
              </a:rPr>
              <a:t>: 8% v.s. 3% (out-of-cluster) </a:t>
            </a:r>
            <a:endParaRPr>
              <a:solidFill>
                <a:schemeClr val="dk2"/>
              </a:solidFill>
              <a:latin typeface="Source Sans Pro"/>
              <a:ea typeface="Source Sans Pro"/>
              <a:cs typeface="Source Sans Pro"/>
              <a:sym typeface="Source Sans Pro"/>
            </a:endParaRPr>
          </a:p>
        </p:txBody>
      </p:sp>
      <p:sp>
        <p:nvSpPr>
          <p:cNvPr id="1235" name="Google Shape;1235;p64"/>
          <p:cNvSpPr/>
          <p:nvPr/>
        </p:nvSpPr>
        <p:spPr>
          <a:xfrm flipH="1">
            <a:off x="2922669" y="1255347"/>
            <a:ext cx="2835300" cy="17208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4"/>
          <p:cNvSpPr/>
          <p:nvPr/>
        </p:nvSpPr>
        <p:spPr>
          <a:xfrm>
            <a:off x="2885181" y="1103149"/>
            <a:ext cx="1093800" cy="66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4"/>
          <p:cNvSpPr/>
          <p:nvPr/>
        </p:nvSpPr>
        <p:spPr>
          <a:xfrm>
            <a:off x="4719436" y="1103149"/>
            <a:ext cx="1093800" cy="66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4"/>
          <p:cNvSpPr/>
          <p:nvPr/>
        </p:nvSpPr>
        <p:spPr>
          <a:xfrm>
            <a:off x="4719436" y="2281518"/>
            <a:ext cx="1093800" cy="66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4"/>
          <p:cNvSpPr/>
          <p:nvPr/>
        </p:nvSpPr>
        <p:spPr>
          <a:xfrm>
            <a:off x="2885181" y="2281518"/>
            <a:ext cx="1093800" cy="66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4"/>
          <p:cNvSpPr txBox="1"/>
          <p:nvPr/>
        </p:nvSpPr>
        <p:spPr>
          <a:xfrm>
            <a:off x="2506371" y="1197616"/>
            <a:ext cx="1851300" cy="4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verpass Black"/>
                <a:ea typeface="Overpass Black"/>
                <a:cs typeface="Overpass Black"/>
                <a:sym typeface="Overpass Black"/>
              </a:rPr>
              <a:t>01</a:t>
            </a:r>
            <a:endParaRPr sz="2200">
              <a:solidFill>
                <a:schemeClr val="dk1"/>
              </a:solidFill>
              <a:latin typeface="Overpass Black"/>
              <a:ea typeface="Overpass Black"/>
              <a:cs typeface="Overpass Black"/>
              <a:sym typeface="Overpass Black"/>
            </a:endParaRPr>
          </a:p>
        </p:txBody>
      </p:sp>
      <p:sp>
        <p:nvSpPr>
          <p:cNvPr id="1241" name="Google Shape;1241;p64"/>
          <p:cNvSpPr txBox="1"/>
          <p:nvPr/>
        </p:nvSpPr>
        <p:spPr>
          <a:xfrm>
            <a:off x="2506371" y="2375976"/>
            <a:ext cx="1851300" cy="4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verpass Black"/>
                <a:ea typeface="Overpass Black"/>
                <a:cs typeface="Overpass Black"/>
                <a:sym typeface="Overpass Black"/>
              </a:rPr>
              <a:t>02</a:t>
            </a:r>
            <a:endParaRPr sz="2200">
              <a:solidFill>
                <a:schemeClr val="dk1"/>
              </a:solidFill>
              <a:latin typeface="Overpass Black"/>
              <a:ea typeface="Overpass Black"/>
              <a:cs typeface="Overpass Black"/>
              <a:sym typeface="Overpass Black"/>
            </a:endParaRPr>
          </a:p>
        </p:txBody>
      </p:sp>
      <p:sp>
        <p:nvSpPr>
          <p:cNvPr id="1242" name="Google Shape;1242;p64"/>
          <p:cNvSpPr txBox="1"/>
          <p:nvPr/>
        </p:nvSpPr>
        <p:spPr>
          <a:xfrm>
            <a:off x="4340626" y="2375976"/>
            <a:ext cx="1851300" cy="4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verpass Black"/>
                <a:ea typeface="Overpass Black"/>
                <a:cs typeface="Overpass Black"/>
                <a:sym typeface="Overpass Black"/>
              </a:rPr>
              <a:t>04</a:t>
            </a:r>
            <a:endParaRPr sz="2200">
              <a:solidFill>
                <a:schemeClr val="dk1"/>
              </a:solidFill>
              <a:latin typeface="Overpass Black"/>
              <a:ea typeface="Overpass Black"/>
              <a:cs typeface="Overpass Black"/>
              <a:sym typeface="Overpass Black"/>
            </a:endParaRPr>
          </a:p>
        </p:txBody>
      </p:sp>
      <p:sp>
        <p:nvSpPr>
          <p:cNvPr id="1243" name="Google Shape;1243;p64"/>
          <p:cNvSpPr txBox="1"/>
          <p:nvPr/>
        </p:nvSpPr>
        <p:spPr>
          <a:xfrm>
            <a:off x="4340626" y="1197616"/>
            <a:ext cx="1851300" cy="4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verpass Black"/>
                <a:ea typeface="Overpass Black"/>
                <a:cs typeface="Overpass Black"/>
                <a:sym typeface="Overpass Black"/>
              </a:rPr>
              <a:t>03</a:t>
            </a:r>
            <a:endParaRPr sz="2200">
              <a:solidFill>
                <a:schemeClr val="dk1"/>
              </a:solidFill>
              <a:latin typeface="Overpass Black"/>
              <a:ea typeface="Overpass Black"/>
              <a:cs typeface="Overpass Black"/>
              <a:sym typeface="Overpass Black"/>
            </a:endParaRPr>
          </a:p>
        </p:txBody>
      </p:sp>
      <p:graphicFrame>
        <p:nvGraphicFramePr>
          <p:cNvPr id="1244" name="Google Shape;1244;p64"/>
          <p:cNvGraphicFramePr/>
          <p:nvPr/>
        </p:nvGraphicFramePr>
        <p:xfrm>
          <a:off x="45138" y="4103613"/>
          <a:ext cx="3000000" cy="3000000"/>
        </p:xfrm>
        <a:graphic>
          <a:graphicData uri="http://schemas.openxmlformats.org/drawingml/2006/table">
            <a:tbl>
              <a:tblPr>
                <a:noFill/>
                <a:tableStyleId>{EEF3D5A6-531F-4AE9-9BD4-52F9B7C5D487}</a:tableStyleId>
              </a:tblPr>
              <a:tblGrid>
                <a:gridCol w="788450"/>
                <a:gridCol w="700650"/>
                <a:gridCol w="798825"/>
                <a:gridCol w="801025"/>
                <a:gridCol w="731000"/>
                <a:gridCol w="993500"/>
                <a:gridCol w="780925"/>
                <a:gridCol w="797725"/>
                <a:gridCol w="688200"/>
                <a:gridCol w="816900"/>
                <a:gridCol w="959650"/>
              </a:tblGrid>
              <a:tr h="320000">
                <a:tc>
                  <a:txBody>
                    <a:bodyPr/>
                    <a:lstStyle/>
                    <a:p>
                      <a:pPr indent="0" lvl="0" marL="0" rtl="0" algn="ctr">
                        <a:spcBef>
                          <a:spcPts val="0"/>
                        </a:spcBef>
                        <a:spcAft>
                          <a:spcPts val="0"/>
                        </a:spcAft>
                        <a:buNone/>
                      </a:pPr>
                      <a:r>
                        <a:rPr lang="en" sz="900" u="sng">
                          <a:latin typeface="Source Sans Pro SemiBold"/>
                          <a:ea typeface="Source Sans Pro SemiBold"/>
                          <a:cs typeface="Source Sans Pro SemiBold"/>
                          <a:sym typeface="Source Sans Pro SemiBold"/>
                        </a:rPr>
                        <a:t>County</a:t>
                      </a:r>
                      <a:endParaRPr sz="900" u="sng">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Marin, CA</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Placer, CA</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El Paso, CO</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Pitikin, CO</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San Miguel, CO</a:t>
                      </a:r>
                      <a:endParaRPr sz="900">
                        <a:latin typeface="Source Sans Pro SemiBold"/>
                        <a:ea typeface="Source Sans Pro SemiBold"/>
                        <a:cs typeface="Source Sans Pro SemiBold"/>
                        <a:sym typeface="Source Sans Pro SemiBold"/>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Canyon, ID</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Douglas, KS</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Davis, UT</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Fauquier, VA</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Winnebago, WI</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0000">
                <a:tc>
                  <a:txBody>
                    <a:bodyPr/>
                    <a:lstStyle/>
                    <a:p>
                      <a:pPr indent="0" lvl="0" marL="0" rtl="0" algn="ctr">
                        <a:spcBef>
                          <a:spcPts val="0"/>
                        </a:spcBef>
                        <a:spcAft>
                          <a:spcPts val="0"/>
                        </a:spcAft>
                        <a:buNone/>
                      </a:pPr>
                      <a:r>
                        <a:rPr lang="en" sz="900" u="sng">
                          <a:latin typeface="Source Sans Pro SemiBold"/>
                          <a:ea typeface="Source Sans Pro SemiBold"/>
                          <a:cs typeface="Source Sans Pro SemiBold"/>
                          <a:sym typeface="Source Sans Pro SemiBold"/>
                        </a:rPr>
                        <a:t>Closest City</a:t>
                      </a:r>
                      <a:endParaRPr sz="900" u="sng">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SF</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Sacramento</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CO Springs</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Aspen</a:t>
                      </a:r>
                      <a:endParaRPr sz="900">
                        <a:latin typeface="Source Sans Pro SemiBold"/>
                        <a:ea typeface="Source Sans Pro SemiBold"/>
                        <a:cs typeface="Source Sans Pro SemiBold"/>
                        <a:sym typeface="Source Sans Pro SemiBold"/>
                      </a:endParaRPr>
                    </a:p>
                  </a:txBody>
                  <a:tcPr marT="91425" marB="91425" marR="91425" marL="91425"/>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Telluride</a:t>
                      </a:r>
                      <a:endParaRPr sz="900">
                        <a:latin typeface="Source Sans Pro SemiBold"/>
                        <a:ea typeface="Source Sans Pro SemiBold"/>
                        <a:cs typeface="Source Sans Pro SemiBold"/>
                        <a:sym typeface="Source Sans Pro SemiBold"/>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Boise</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Lawrence</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SLC</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Warrenton</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Source Sans Pro SemiBold"/>
                          <a:ea typeface="Source Sans Pro SemiBold"/>
                          <a:cs typeface="Source Sans Pro SemiBold"/>
                          <a:sym typeface="Source Sans Pro SemiBold"/>
                        </a:rPr>
                        <a:t>Oshkosh</a:t>
                      </a:r>
                      <a:endParaRPr sz="900">
                        <a:latin typeface="Source Sans Pro SemiBold"/>
                        <a:ea typeface="Source Sans Pro SemiBold"/>
                        <a:cs typeface="Source Sans Pro SemiBold"/>
                        <a:sym typeface="Source Sans Pro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245" name="Google Shape;1245;p64"/>
          <p:cNvSpPr txBox="1"/>
          <p:nvPr/>
        </p:nvSpPr>
        <p:spPr>
          <a:xfrm>
            <a:off x="2494150" y="3651475"/>
            <a:ext cx="412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Source Sans Pro"/>
                <a:ea typeface="Source Sans Pro"/>
                <a:cs typeface="Source Sans Pro"/>
                <a:sym typeface="Source Sans Pro"/>
              </a:rPr>
              <a:t>10 Nearest Neighbors of Salt Lake </a:t>
            </a:r>
            <a:r>
              <a:rPr b="1" lang="en" u="sng">
                <a:latin typeface="Source Sans Pro"/>
                <a:ea typeface="Source Sans Pro"/>
                <a:cs typeface="Source Sans Pro"/>
                <a:sym typeface="Source Sans Pro"/>
              </a:rPr>
              <a:t>County</a:t>
            </a:r>
            <a:r>
              <a:rPr b="1" lang="en" u="sng">
                <a:latin typeface="Source Sans Pro"/>
                <a:ea typeface="Source Sans Pro"/>
                <a:cs typeface="Source Sans Pro"/>
                <a:sym typeface="Source Sans Pro"/>
              </a:rPr>
              <a:t> </a:t>
            </a:r>
            <a:endParaRPr b="1" u="sng">
              <a:latin typeface="Source Sans Pro"/>
              <a:ea typeface="Source Sans Pro"/>
              <a:cs typeface="Source Sans Pro"/>
              <a:sym typeface="Source Sans Pro"/>
            </a:endParaRPr>
          </a:p>
        </p:txBody>
      </p:sp>
      <p:cxnSp>
        <p:nvCxnSpPr>
          <p:cNvPr id="1246" name="Google Shape;1246;p64"/>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247" name="Google Shape;1247;p64"/>
          <p:cNvGrpSpPr/>
          <p:nvPr/>
        </p:nvGrpSpPr>
        <p:grpSpPr>
          <a:xfrm>
            <a:off x="8547518" y="165200"/>
            <a:ext cx="282381" cy="343454"/>
            <a:chOff x="1779168" y="3805625"/>
            <a:chExt cx="282381" cy="343454"/>
          </a:xfrm>
        </p:grpSpPr>
        <p:sp>
          <p:nvSpPr>
            <p:cNvPr id="1248" name="Google Shape;1248;p64"/>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4"/>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4"/>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4"/>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4"/>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4"/>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4"/>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4"/>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4"/>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4"/>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4"/>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4"/>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4"/>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4"/>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4"/>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4"/>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4"/>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4"/>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4"/>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4"/>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4"/>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4"/>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4"/>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4"/>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65"/>
          <p:cNvSpPr txBox="1"/>
          <p:nvPr>
            <p:ph type="title"/>
          </p:nvPr>
        </p:nvSpPr>
        <p:spPr>
          <a:xfrm>
            <a:off x="213400" y="4863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PREDICTIVE MODELING FRAMEWORK</a:t>
            </a:r>
            <a:endParaRPr>
              <a:solidFill>
                <a:schemeClr val="accent1"/>
              </a:solidFill>
              <a:latin typeface="Overpass SemiBold"/>
              <a:ea typeface="Overpass SemiBold"/>
              <a:cs typeface="Overpass SemiBold"/>
              <a:sym typeface="Overpass SemiBold"/>
            </a:endParaRPr>
          </a:p>
        </p:txBody>
      </p:sp>
      <p:cxnSp>
        <p:nvCxnSpPr>
          <p:cNvPr id="1282" name="Google Shape;1282;p65"/>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283" name="Google Shape;1283;p65"/>
          <p:cNvGrpSpPr/>
          <p:nvPr/>
        </p:nvGrpSpPr>
        <p:grpSpPr>
          <a:xfrm>
            <a:off x="8556778" y="151723"/>
            <a:ext cx="317405" cy="366534"/>
            <a:chOff x="866528" y="3348348"/>
            <a:chExt cx="317405" cy="366534"/>
          </a:xfrm>
        </p:grpSpPr>
        <p:sp>
          <p:nvSpPr>
            <p:cNvPr id="1284" name="Google Shape;1284;p65"/>
            <p:cNvSpPr/>
            <p:nvPr/>
          </p:nvSpPr>
          <p:spPr>
            <a:xfrm>
              <a:off x="869795" y="3526650"/>
              <a:ext cx="314139" cy="188232"/>
            </a:xfrm>
            <a:custGeom>
              <a:rect b="b" l="l" r="r" t="t"/>
              <a:pathLst>
                <a:path extrusionOk="0" h="7203" w="12021">
                  <a:moveTo>
                    <a:pt x="6011" y="0"/>
                  </a:moveTo>
                  <a:cubicBezTo>
                    <a:pt x="5933" y="0"/>
                    <a:pt x="5856" y="19"/>
                    <a:pt x="5789" y="58"/>
                  </a:cubicBezTo>
                  <a:lnTo>
                    <a:pt x="827" y="2924"/>
                  </a:lnTo>
                  <a:lnTo>
                    <a:pt x="308" y="3222"/>
                  </a:lnTo>
                  <a:cubicBezTo>
                    <a:pt x="0" y="3395"/>
                    <a:pt x="0" y="3837"/>
                    <a:pt x="308" y="4010"/>
                  </a:cubicBezTo>
                  <a:lnTo>
                    <a:pt x="5789" y="7145"/>
                  </a:lnTo>
                  <a:cubicBezTo>
                    <a:pt x="5856" y="7183"/>
                    <a:pt x="5933" y="7203"/>
                    <a:pt x="6010" y="7203"/>
                  </a:cubicBezTo>
                  <a:cubicBezTo>
                    <a:pt x="6087" y="7203"/>
                    <a:pt x="6164" y="7183"/>
                    <a:pt x="6231" y="7145"/>
                  </a:cubicBezTo>
                  <a:lnTo>
                    <a:pt x="11712" y="4010"/>
                  </a:lnTo>
                  <a:cubicBezTo>
                    <a:pt x="12020" y="3837"/>
                    <a:pt x="12020" y="3395"/>
                    <a:pt x="11712" y="3222"/>
                  </a:cubicBezTo>
                  <a:lnTo>
                    <a:pt x="11203" y="2924"/>
                  </a:lnTo>
                  <a:lnTo>
                    <a:pt x="6241" y="58"/>
                  </a:lnTo>
                  <a:cubicBezTo>
                    <a:pt x="6169" y="19"/>
                    <a:pt x="6089" y="0"/>
                    <a:pt x="6011" y="0"/>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891145" y="3526650"/>
              <a:ext cx="271177" cy="152300"/>
            </a:xfrm>
            <a:custGeom>
              <a:rect b="b" l="l" r="r" t="t"/>
              <a:pathLst>
                <a:path extrusionOk="0" h="5828" w="10377">
                  <a:moveTo>
                    <a:pt x="5193" y="0"/>
                  </a:moveTo>
                  <a:cubicBezTo>
                    <a:pt x="5114" y="0"/>
                    <a:pt x="5034" y="19"/>
                    <a:pt x="4962" y="58"/>
                  </a:cubicBezTo>
                  <a:lnTo>
                    <a:pt x="0" y="2924"/>
                  </a:lnTo>
                  <a:lnTo>
                    <a:pt x="4972" y="5770"/>
                  </a:lnTo>
                  <a:cubicBezTo>
                    <a:pt x="5039" y="5808"/>
                    <a:pt x="5116" y="5828"/>
                    <a:pt x="5193" y="5828"/>
                  </a:cubicBezTo>
                  <a:cubicBezTo>
                    <a:pt x="5270" y="5828"/>
                    <a:pt x="5347" y="5808"/>
                    <a:pt x="5414" y="5770"/>
                  </a:cubicBezTo>
                  <a:lnTo>
                    <a:pt x="10376" y="2924"/>
                  </a:lnTo>
                  <a:lnTo>
                    <a:pt x="5424" y="58"/>
                  </a:lnTo>
                  <a:cubicBezTo>
                    <a:pt x="5352" y="19"/>
                    <a:pt x="5272" y="0"/>
                    <a:pt x="5193"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869795" y="3466911"/>
              <a:ext cx="314139" cy="188180"/>
            </a:xfrm>
            <a:custGeom>
              <a:rect b="b" l="l" r="r" t="t"/>
              <a:pathLst>
                <a:path extrusionOk="0" h="7201" w="12021">
                  <a:moveTo>
                    <a:pt x="6011" y="0"/>
                  </a:moveTo>
                  <a:cubicBezTo>
                    <a:pt x="5933" y="0"/>
                    <a:pt x="5856" y="22"/>
                    <a:pt x="5789" y="65"/>
                  </a:cubicBezTo>
                  <a:lnTo>
                    <a:pt x="827" y="2931"/>
                  </a:lnTo>
                  <a:lnTo>
                    <a:pt x="308" y="3229"/>
                  </a:lnTo>
                  <a:cubicBezTo>
                    <a:pt x="0" y="3402"/>
                    <a:pt x="0" y="3834"/>
                    <a:pt x="308" y="4008"/>
                  </a:cubicBezTo>
                  <a:lnTo>
                    <a:pt x="5789" y="7142"/>
                  </a:lnTo>
                  <a:cubicBezTo>
                    <a:pt x="5856" y="7181"/>
                    <a:pt x="5933" y="7200"/>
                    <a:pt x="6010" y="7200"/>
                  </a:cubicBezTo>
                  <a:cubicBezTo>
                    <a:pt x="6087" y="7200"/>
                    <a:pt x="6164" y="7181"/>
                    <a:pt x="6231" y="7142"/>
                  </a:cubicBezTo>
                  <a:lnTo>
                    <a:pt x="11712" y="4008"/>
                  </a:lnTo>
                  <a:cubicBezTo>
                    <a:pt x="12010" y="3834"/>
                    <a:pt x="12020" y="3402"/>
                    <a:pt x="11712" y="3229"/>
                  </a:cubicBezTo>
                  <a:lnTo>
                    <a:pt x="11203" y="2931"/>
                  </a:lnTo>
                  <a:lnTo>
                    <a:pt x="6241" y="65"/>
                  </a:lnTo>
                  <a:cubicBezTo>
                    <a:pt x="6169" y="22"/>
                    <a:pt x="6089" y="0"/>
                    <a:pt x="6011"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891145" y="3466833"/>
              <a:ext cx="271177" cy="152300"/>
            </a:xfrm>
            <a:custGeom>
              <a:rect b="b" l="l" r="r" t="t"/>
              <a:pathLst>
                <a:path extrusionOk="0" h="5828" w="10377">
                  <a:moveTo>
                    <a:pt x="5193" y="1"/>
                  </a:moveTo>
                  <a:cubicBezTo>
                    <a:pt x="5114" y="1"/>
                    <a:pt x="5034" y="20"/>
                    <a:pt x="4962" y="58"/>
                  </a:cubicBezTo>
                  <a:lnTo>
                    <a:pt x="0" y="2924"/>
                  </a:lnTo>
                  <a:lnTo>
                    <a:pt x="4972" y="5770"/>
                  </a:lnTo>
                  <a:cubicBezTo>
                    <a:pt x="5039" y="5809"/>
                    <a:pt x="5116" y="5828"/>
                    <a:pt x="5193" y="5828"/>
                  </a:cubicBezTo>
                  <a:cubicBezTo>
                    <a:pt x="5270" y="5828"/>
                    <a:pt x="5347" y="5809"/>
                    <a:pt x="5414" y="5770"/>
                  </a:cubicBezTo>
                  <a:lnTo>
                    <a:pt x="10376" y="2924"/>
                  </a:lnTo>
                  <a:lnTo>
                    <a:pt x="5424" y="58"/>
                  </a:lnTo>
                  <a:cubicBezTo>
                    <a:pt x="5352" y="20"/>
                    <a:pt x="5272" y="1"/>
                    <a:pt x="5193" y="1"/>
                  </a:cubicBezTo>
                  <a:close/>
                </a:path>
              </a:pathLst>
            </a:custGeom>
            <a:solidFill>
              <a:srgbClr val="859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869795" y="3407094"/>
              <a:ext cx="313877" cy="188180"/>
            </a:xfrm>
            <a:custGeom>
              <a:rect b="b" l="l" r="r" t="t"/>
              <a:pathLst>
                <a:path extrusionOk="0" h="7201" w="12011">
                  <a:moveTo>
                    <a:pt x="6010" y="0"/>
                  </a:moveTo>
                  <a:cubicBezTo>
                    <a:pt x="5931" y="0"/>
                    <a:pt x="5851" y="22"/>
                    <a:pt x="5779" y="65"/>
                  </a:cubicBezTo>
                  <a:lnTo>
                    <a:pt x="731" y="2979"/>
                  </a:lnTo>
                  <a:lnTo>
                    <a:pt x="308" y="3229"/>
                  </a:lnTo>
                  <a:cubicBezTo>
                    <a:pt x="0" y="3402"/>
                    <a:pt x="0" y="3835"/>
                    <a:pt x="308" y="4008"/>
                  </a:cubicBezTo>
                  <a:lnTo>
                    <a:pt x="5789" y="7143"/>
                  </a:lnTo>
                  <a:cubicBezTo>
                    <a:pt x="5856" y="7181"/>
                    <a:pt x="5933" y="7200"/>
                    <a:pt x="6010" y="7200"/>
                  </a:cubicBezTo>
                  <a:cubicBezTo>
                    <a:pt x="6087" y="7200"/>
                    <a:pt x="6164" y="7181"/>
                    <a:pt x="6231" y="7143"/>
                  </a:cubicBezTo>
                  <a:lnTo>
                    <a:pt x="11712" y="4008"/>
                  </a:lnTo>
                  <a:cubicBezTo>
                    <a:pt x="12010" y="3835"/>
                    <a:pt x="12010" y="3402"/>
                    <a:pt x="11712" y="3229"/>
                  </a:cubicBezTo>
                  <a:lnTo>
                    <a:pt x="10789" y="2690"/>
                  </a:lnTo>
                  <a:lnTo>
                    <a:pt x="6241" y="65"/>
                  </a:lnTo>
                  <a:cubicBezTo>
                    <a:pt x="6169" y="22"/>
                    <a:pt x="6089" y="0"/>
                    <a:pt x="6010" y="0"/>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888872" y="3407094"/>
              <a:ext cx="262893" cy="156690"/>
            </a:xfrm>
            <a:custGeom>
              <a:rect b="b" l="l" r="r" t="t"/>
              <a:pathLst>
                <a:path extrusionOk="0" h="5996" w="10060">
                  <a:moveTo>
                    <a:pt x="5279" y="0"/>
                  </a:moveTo>
                  <a:cubicBezTo>
                    <a:pt x="5201" y="0"/>
                    <a:pt x="5121" y="22"/>
                    <a:pt x="5049" y="65"/>
                  </a:cubicBezTo>
                  <a:lnTo>
                    <a:pt x="1" y="2979"/>
                  </a:lnTo>
                  <a:lnTo>
                    <a:pt x="5213" y="5960"/>
                  </a:lnTo>
                  <a:cubicBezTo>
                    <a:pt x="5261" y="5984"/>
                    <a:pt x="5314" y="5996"/>
                    <a:pt x="5367" y="5996"/>
                  </a:cubicBezTo>
                  <a:cubicBezTo>
                    <a:pt x="5419" y="5996"/>
                    <a:pt x="5472" y="5984"/>
                    <a:pt x="5520" y="5960"/>
                  </a:cubicBezTo>
                  <a:lnTo>
                    <a:pt x="6347" y="5479"/>
                  </a:lnTo>
                  <a:lnTo>
                    <a:pt x="9626" y="3614"/>
                  </a:lnTo>
                  <a:cubicBezTo>
                    <a:pt x="9896" y="3460"/>
                    <a:pt x="10059" y="3171"/>
                    <a:pt x="10059" y="2873"/>
                  </a:cubicBezTo>
                  <a:lnTo>
                    <a:pt x="10059" y="2690"/>
                  </a:lnTo>
                  <a:lnTo>
                    <a:pt x="5501" y="65"/>
                  </a:lnTo>
                  <a:cubicBezTo>
                    <a:pt x="5434" y="22"/>
                    <a:pt x="5357" y="0"/>
                    <a:pt x="5279"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866528" y="3348348"/>
              <a:ext cx="282963" cy="189304"/>
            </a:xfrm>
            <a:custGeom>
              <a:rect b="b" l="l" r="r" t="t"/>
              <a:pathLst>
                <a:path extrusionOk="0" h="7244" w="10828">
                  <a:moveTo>
                    <a:pt x="6135" y="1"/>
                  </a:moveTo>
                  <a:cubicBezTo>
                    <a:pt x="6082" y="1"/>
                    <a:pt x="6029" y="15"/>
                    <a:pt x="5981" y="44"/>
                  </a:cubicBezTo>
                  <a:lnTo>
                    <a:pt x="212" y="3371"/>
                  </a:lnTo>
                  <a:cubicBezTo>
                    <a:pt x="0" y="3486"/>
                    <a:pt x="0" y="3785"/>
                    <a:pt x="212" y="3910"/>
                  </a:cubicBezTo>
                  <a:lnTo>
                    <a:pt x="5981" y="7208"/>
                  </a:lnTo>
                  <a:cubicBezTo>
                    <a:pt x="6029" y="7232"/>
                    <a:pt x="6082" y="7244"/>
                    <a:pt x="6135" y="7244"/>
                  </a:cubicBezTo>
                  <a:cubicBezTo>
                    <a:pt x="6188" y="7244"/>
                    <a:pt x="6241" y="7232"/>
                    <a:pt x="6289" y="7208"/>
                  </a:cubicBezTo>
                  <a:lnTo>
                    <a:pt x="7116" y="6727"/>
                  </a:lnTo>
                  <a:lnTo>
                    <a:pt x="10828" y="4602"/>
                  </a:lnTo>
                  <a:lnTo>
                    <a:pt x="10828" y="2659"/>
                  </a:lnTo>
                  <a:lnTo>
                    <a:pt x="7039" y="477"/>
                  </a:lnTo>
                  <a:lnTo>
                    <a:pt x="6289" y="44"/>
                  </a:lnTo>
                  <a:cubicBezTo>
                    <a:pt x="6241" y="15"/>
                    <a:pt x="6188" y="1"/>
                    <a:pt x="6135"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1102975" y="3417835"/>
              <a:ext cx="46516" cy="50775"/>
            </a:xfrm>
            <a:custGeom>
              <a:rect b="b" l="l" r="r" t="t"/>
              <a:pathLst>
                <a:path extrusionOk="0" h="1943" w="1780">
                  <a:moveTo>
                    <a:pt x="1780" y="0"/>
                  </a:moveTo>
                  <a:lnTo>
                    <a:pt x="164" y="789"/>
                  </a:lnTo>
                  <a:cubicBezTo>
                    <a:pt x="1" y="866"/>
                    <a:pt x="1" y="1087"/>
                    <a:pt x="164" y="1174"/>
                  </a:cubicBezTo>
                  <a:lnTo>
                    <a:pt x="1780" y="1943"/>
                  </a:lnTo>
                  <a:lnTo>
                    <a:pt x="1780" y="0"/>
                  </a:lnTo>
                  <a:close/>
                </a:path>
              </a:pathLst>
            </a:custGeom>
            <a:solidFill>
              <a:srgbClr val="EC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65"/>
          <p:cNvSpPr/>
          <p:nvPr/>
        </p:nvSpPr>
        <p:spPr>
          <a:xfrm rot="-5400000">
            <a:off x="-1208475" y="2588650"/>
            <a:ext cx="3811500" cy="510900"/>
          </a:xfrm>
          <a:prstGeom prst="roundRect">
            <a:avLst>
              <a:gd fmla="val 16667"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Modeling Approach</a:t>
            </a:r>
            <a:endParaRPr sz="1100">
              <a:solidFill>
                <a:srgbClr val="FFFFFF"/>
              </a:solidFill>
              <a:latin typeface="Roboto"/>
              <a:ea typeface="Roboto"/>
              <a:cs typeface="Roboto"/>
              <a:sym typeface="Roboto"/>
            </a:endParaRPr>
          </a:p>
        </p:txBody>
      </p:sp>
      <p:grpSp>
        <p:nvGrpSpPr>
          <p:cNvPr id="1293" name="Google Shape;1293;p65"/>
          <p:cNvGrpSpPr/>
          <p:nvPr/>
        </p:nvGrpSpPr>
        <p:grpSpPr>
          <a:xfrm>
            <a:off x="1249275" y="4240497"/>
            <a:ext cx="5426100" cy="665703"/>
            <a:chOff x="1249275" y="4240497"/>
            <a:chExt cx="5426100" cy="665703"/>
          </a:xfrm>
        </p:grpSpPr>
        <p:sp>
          <p:nvSpPr>
            <p:cNvPr id="1294" name="Google Shape;1294;p65"/>
            <p:cNvSpPr/>
            <p:nvPr/>
          </p:nvSpPr>
          <p:spPr>
            <a:xfrm>
              <a:off x="1249275" y="4240497"/>
              <a:ext cx="1611000" cy="665700"/>
            </a:xfrm>
            <a:prstGeom prst="roundRect">
              <a:avLst>
                <a:gd fmla="val 16667" name="adj"/>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ARIMA &amp; SARIMA (county-level)</a:t>
              </a:r>
              <a:endParaRPr b="1" sz="1100">
                <a:solidFill>
                  <a:srgbClr val="FFFFFF"/>
                </a:solidFill>
                <a:latin typeface="Roboto"/>
                <a:ea typeface="Roboto"/>
                <a:cs typeface="Roboto"/>
                <a:sym typeface="Roboto"/>
              </a:endParaRPr>
            </a:p>
          </p:txBody>
        </p:sp>
        <p:sp>
          <p:nvSpPr>
            <p:cNvPr id="1295" name="Google Shape;1295;p65"/>
            <p:cNvSpPr/>
            <p:nvPr/>
          </p:nvSpPr>
          <p:spPr>
            <a:xfrm>
              <a:off x="3156825" y="4240500"/>
              <a:ext cx="1771200" cy="665700"/>
            </a:xfrm>
            <a:prstGeom prst="roundRect">
              <a:avLst>
                <a:gd fmla="val 16667" name="adj"/>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 Include lagged features</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First order differencing</a:t>
              </a:r>
              <a:endParaRPr sz="1100">
                <a:solidFill>
                  <a:srgbClr val="FFFFFF"/>
                </a:solidFill>
                <a:latin typeface="Roboto"/>
                <a:ea typeface="Roboto"/>
                <a:cs typeface="Roboto"/>
                <a:sym typeface="Roboto"/>
              </a:endParaRPr>
            </a:p>
          </p:txBody>
        </p:sp>
        <p:cxnSp>
          <p:nvCxnSpPr>
            <p:cNvPr id="1296" name="Google Shape;1296;p65"/>
            <p:cNvCxnSpPr>
              <a:stCxn id="1295" idx="1"/>
              <a:endCxn id="1294" idx="3"/>
            </p:cNvCxnSpPr>
            <p:nvPr/>
          </p:nvCxnSpPr>
          <p:spPr>
            <a:xfrm flipH="1">
              <a:off x="2860125" y="4573350"/>
              <a:ext cx="296700" cy="600"/>
            </a:xfrm>
            <a:prstGeom prst="bentConnector3">
              <a:avLst>
                <a:gd fmla="val 49975" name="adj1"/>
              </a:avLst>
            </a:prstGeom>
            <a:noFill/>
            <a:ln cap="flat" cmpd="sng" w="19050">
              <a:solidFill>
                <a:schemeClr val="dk2"/>
              </a:solidFill>
              <a:prstDash val="solid"/>
              <a:round/>
              <a:headEnd len="sm" w="sm" type="none"/>
              <a:tailEnd len="sm" w="sm" type="none"/>
            </a:ln>
          </p:spPr>
        </p:cxnSp>
        <p:sp>
          <p:nvSpPr>
            <p:cNvPr id="1297" name="Google Shape;1297;p65"/>
            <p:cNvSpPr/>
            <p:nvPr/>
          </p:nvSpPr>
          <p:spPr>
            <a:xfrm>
              <a:off x="5064375" y="4240500"/>
              <a:ext cx="1611000" cy="665700"/>
            </a:xfrm>
            <a:prstGeom prst="roundRect">
              <a:avLst>
                <a:gd fmla="val 16667" name="adj"/>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Result: </a:t>
              </a:r>
              <a:endParaRPr b="1" sz="1100">
                <a:solidFill>
                  <a:srgbClr val="FFFFFF"/>
                </a:solidFill>
                <a:latin typeface="Roboto"/>
                <a:ea typeface="Roboto"/>
                <a:cs typeface="Roboto"/>
                <a:sym typeface="Roboto"/>
              </a:endParaRPr>
            </a:p>
            <a:p>
              <a:pPr indent="0" lvl="0" marL="0" rtl="0" algn="l">
                <a:spcBef>
                  <a:spcPts val="0"/>
                </a:spcBef>
                <a:spcAft>
                  <a:spcPts val="0"/>
                </a:spcAft>
                <a:buNone/>
              </a:pPr>
              <a:r>
                <a:rPr b="1" lang="en" sz="1100">
                  <a:solidFill>
                    <a:srgbClr val="FFFFFF"/>
                  </a:solidFill>
                  <a:latin typeface="Roboto"/>
                  <a:ea typeface="Roboto"/>
                  <a:cs typeface="Roboto"/>
                  <a:sym typeface="Roboto"/>
                </a:rPr>
                <a:t>-</a:t>
              </a:r>
              <a:r>
                <a:rPr lang="en" sz="1100">
                  <a:solidFill>
                    <a:srgbClr val="FFFFFF"/>
                  </a:solidFill>
                  <a:latin typeface="Roboto"/>
                  <a:ea typeface="Roboto"/>
                  <a:cs typeface="Roboto"/>
                  <a:sym typeface="Roboto"/>
                </a:rPr>
                <a:t> Best validation and test score (SMAPE) at 4.72 </a:t>
              </a:r>
              <a:endParaRPr sz="1100">
                <a:solidFill>
                  <a:srgbClr val="FFFFFF"/>
                </a:solidFill>
                <a:latin typeface="Roboto"/>
                <a:ea typeface="Roboto"/>
                <a:cs typeface="Roboto"/>
                <a:sym typeface="Roboto"/>
              </a:endParaRPr>
            </a:p>
          </p:txBody>
        </p:sp>
        <p:cxnSp>
          <p:nvCxnSpPr>
            <p:cNvPr id="1298" name="Google Shape;1298;p65"/>
            <p:cNvCxnSpPr>
              <a:stCxn id="1297" idx="1"/>
              <a:endCxn id="1295" idx="3"/>
            </p:cNvCxnSpPr>
            <p:nvPr/>
          </p:nvCxnSpPr>
          <p:spPr>
            <a:xfrm flipH="1">
              <a:off x="4927875" y="4573350"/>
              <a:ext cx="136500" cy="600"/>
            </a:xfrm>
            <a:prstGeom prst="bentConnector3">
              <a:avLst>
                <a:gd fmla="val 49945" name="adj1"/>
              </a:avLst>
            </a:prstGeom>
            <a:noFill/>
            <a:ln cap="flat" cmpd="sng" w="19050">
              <a:solidFill>
                <a:schemeClr val="dk2"/>
              </a:solidFill>
              <a:prstDash val="solid"/>
              <a:round/>
              <a:headEnd len="sm" w="sm" type="none"/>
              <a:tailEnd len="sm" w="sm" type="none"/>
            </a:ln>
          </p:spPr>
        </p:cxnSp>
      </p:grpSp>
      <p:grpSp>
        <p:nvGrpSpPr>
          <p:cNvPr id="1299" name="Google Shape;1299;p65"/>
          <p:cNvGrpSpPr/>
          <p:nvPr/>
        </p:nvGrpSpPr>
        <p:grpSpPr>
          <a:xfrm>
            <a:off x="1249270" y="787750"/>
            <a:ext cx="7734130" cy="4118575"/>
            <a:chOff x="1249270" y="787750"/>
            <a:chExt cx="7734130" cy="4118575"/>
          </a:xfrm>
        </p:grpSpPr>
        <p:sp>
          <p:nvSpPr>
            <p:cNvPr id="1300" name="Google Shape;1300;p65"/>
            <p:cNvSpPr/>
            <p:nvPr/>
          </p:nvSpPr>
          <p:spPr>
            <a:xfrm>
              <a:off x="3156825" y="938625"/>
              <a:ext cx="1415100" cy="495300"/>
            </a:xfrm>
            <a:prstGeom prst="roundRect">
              <a:avLst>
                <a:gd fmla="val 16667" name="adj"/>
              </a:avLst>
            </a:prstGeom>
            <a:solidFill>
              <a:srgbClr val="B612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XGBoost Regressor</a:t>
              </a:r>
              <a:endParaRPr b="1" sz="1100">
                <a:solidFill>
                  <a:srgbClr val="FFFFFF"/>
                </a:solidFill>
                <a:latin typeface="Roboto"/>
                <a:ea typeface="Roboto"/>
                <a:cs typeface="Roboto"/>
                <a:sym typeface="Roboto"/>
              </a:endParaRPr>
            </a:p>
          </p:txBody>
        </p:sp>
        <p:cxnSp>
          <p:nvCxnSpPr>
            <p:cNvPr id="1301" name="Google Shape;1301;p65"/>
            <p:cNvCxnSpPr>
              <a:stCxn id="1302" idx="3"/>
              <a:endCxn id="1300" idx="1"/>
            </p:cNvCxnSpPr>
            <p:nvPr/>
          </p:nvCxnSpPr>
          <p:spPr>
            <a:xfrm>
              <a:off x="2860270" y="1186280"/>
              <a:ext cx="296700" cy="600"/>
            </a:xfrm>
            <a:prstGeom prst="bentConnector3">
              <a:avLst>
                <a:gd fmla="val 49976" name="adj1"/>
              </a:avLst>
            </a:prstGeom>
            <a:noFill/>
            <a:ln cap="flat" cmpd="sng" w="19050">
              <a:solidFill>
                <a:schemeClr val="dk2"/>
              </a:solidFill>
              <a:prstDash val="solid"/>
              <a:round/>
              <a:headEnd len="sm" w="sm" type="none"/>
              <a:tailEnd len="sm" w="sm" type="none"/>
            </a:ln>
          </p:spPr>
        </p:cxnSp>
        <p:sp>
          <p:nvSpPr>
            <p:cNvPr id="1303" name="Google Shape;1303;p65"/>
            <p:cNvSpPr/>
            <p:nvPr/>
          </p:nvSpPr>
          <p:spPr>
            <a:xfrm>
              <a:off x="5034875" y="787750"/>
              <a:ext cx="1640400" cy="1222500"/>
            </a:xfrm>
            <a:prstGeom prst="roundRect">
              <a:avLst>
                <a:gd fmla="val 16667" name="adj"/>
              </a:avLst>
            </a:prstGeom>
            <a:solidFill>
              <a:srgbClr val="C41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Preprocessing (Pipeline)</a:t>
              </a:r>
              <a:endParaRPr b="1"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a:t>
              </a:r>
              <a:r>
                <a:rPr lang="en" sz="1100">
                  <a:solidFill>
                    <a:srgbClr val="FFFFFF"/>
                  </a:solidFill>
                  <a:latin typeface="Roboto"/>
                  <a:ea typeface="Roboto"/>
                  <a:cs typeface="Roboto"/>
                  <a:sym typeface="Roboto"/>
                </a:rPr>
                <a:t>Catboost encode for categorical features</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Imputation for missing values</a:t>
              </a:r>
              <a:endParaRPr sz="1100">
                <a:solidFill>
                  <a:srgbClr val="FFFFFF"/>
                </a:solidFill>
                <a:latin typeface="Roboto"/>
                <a:ea typeface="Roboto"/>
                <a:cs typeface="Roboto"/>
                <a:sym typeface="Roboto"/>
              </a:endParaRPr>
            </a:p>
          </p:txBody>
        </p:sp>
        <p:cxnSp>
          <p:nvCxnSpPr>
            <p:cNvPr id="1304" name="Google Shape;1304;p65"/>
            <p:cNvCxnSpPr>
              <a:stCxn id="1300" idx="3"/>
              <a:endCxn id="1303" idx="1"/>
            </p:cNvCxnSpPr>
            <p:nvPr/>
          </p:nvCxnSpPr>
          <p:spPr>
            <a:xfrm>
              <a:off x="4571925" y="1186275"/>
              <a:ext cx="462900" cy="212700"/>
            </a:xfrm>
            <a:prstGeom prst="bentConnector3">
              <a:avLst>
                <a:gd fmla="val 50005" name="adj1"/>
              </a:avLst>
            </a:prstGeom>
            <a:noFill/>
            <a:ln cap="flat" cmpd="sng" w="19050">
              <a:solidFill>
                <a:schemeClr val="dk2"/>
              </a:solidFill>
              <a:prstDash val="solid"/>
              <a:round/>
              <a:headEnd len="sm" w="sm" type="none"/>
              <a:tailEnd len="sm" w="sm" type="none"/>
            </a:ln>
          </p:spPr>
        </p:cxnSp>
        <p:sp>
          <p:nvSpPr>
            <p:cNvPr id="1302" name="Google Shape;1302;p65"/>
            <p:cNvSpPr/>
            <p:nvPr/>
          </p:nvSpPr>
          <p:spPr>
            <a:xfrm>
              <a:off x="1249270" y="938630"/>
              <a:ext cx="1611000" cy="495300"/>
            </a:xfrm>
            <a:prstGeom prst="roundRect">
              <a:avLst>
                <a:gd fmla="val 16667" name="adj"/>
              </a:avLst>
            </a:prstGeom>
            <a:solidFill>
              <a:srgbClr val="AC114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Baseline</a:t>
              </a:r>
              <a:endParaRPr b="1" sz="1100">
                <a:solidFill>
                  <a:srgbClr val="FFFFFF"/>
                </a:solidFill>
                <a:latin typeface="Roboto"/>
                <a:ea typeface="Roboto"/>
                <a:cs typeface="Roboto"/>
                <a:sym typeface="Roboto"/>
              </a:endParaRPr>
            </a:p>
          </p:txBody>
        </p:sp>
        <p:sp>
          <p:nvSpPr>
            <p:cNvPr id="1305" name="Google Shape;1305;p65"/>
            <p:cNvSpPr/>
            <p:nvPr/>
          </p:nvSpPr>
          <p:spPr>
            <a:xfrm>
              <a:off x="6971875" y="938625"/>
              <a:ext cx="1930200" cy="495300"/>
            </a:xfrm>
            <a:prstGeom prst="roundRect">
              <a:avLst>
                <a:gd fmla="val 16667" name="adj"/>
              </a:avLst>
            </a:prstGeom>
            <a:solidFill>
              <a:srgbClr val="E116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5-fold Cross Validation</a:t>
              </a:r>
              <a:endParaRPr b="1" sz="1100">
                <a:solidFill>
                  <a:srgbClr val="FFFFFF"/>
                </a:solidFill>
                <a:latin typeface="Roboto"/>
                <a:ea typeface="Roboto"/>
                <a:cs typeface="Roboto"/>
                <a:sym typeface="Roboto"/>
              </a:endParaRPr>
            </a:p>
          </p:txBody>
        </p:sp>
        <p:sp>
          <p:nvSpPr>
            <p:cNvPr id="1306" name="Google Shape;1306;p65"/>
            <p:cNvSpPr/>
            <p:nvPr/>
          </p:nvSpPr>
          <p:spPr>
            <a:xfrm>
              <a:off x="6971900" y="1521075"/>
              <a:ext cx="2011500" cy="978300"/>
            </a:xfrm>
            <a:prstGeom prst="roundRect">
              <a:avLst>
                <a:gd fmla="val 16667" name="adj"/>
              </a:avLst>
            </a:prstGeom>
            <a:solidFill>
              <a:srgbClr val="E116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Bayesian Optimization (Optuna) </a:t>
              </a:r>
              <a:endParaRPr b="1"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a:t>
              </a:r>
              <a:r>
                <a:rPr lang="en" sz="1100">
                  <a:solidFill>
                    <a:srgbClr val="FFFFFF"/>
                  </a:solidFill>
                  <a:latin typeface="Roboto"/>
                  <a:ea typeface="Roboto"/>
                  <a:cs typeface="Roboto"/>
                  <a:sym typeface="Roboto"/>
                </a:rPr>
                <a:t>Tree Parzen Estimator</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HyperbandPruner for pruning unpromising trials</a:t>
              </a:r>
              <a:endParaRPr sz="1100">
                <a:solidFill>
                  <a:srgbClr val="FFFFFF"/>
                </a:solidFill>
                <a:latin typeface="Roboto"/>
                <a:ea typeface="Roboto"/>
                <a:cs typeface="Roboto"/>
                <a:sym typeface="Roboto"/>
              </a:endParaRPr>
            </a:p>
          </p:txBody>
        </p:sp>
        <p:sp>
          <p:nvSpPr>
            <p:cNvPr id="1307" name="Google Shape;1307;p65"/>
            <p:cNvSpPr/>
            <p:nvPr/>
          </p:nvSpPr>
          <p:spPr>
            <a:xfrm>
              <a:off x="6971900" y="2596425"/>
              <a:ext cx="2011500" cy="739800"/>
            </a:xfrm>
            <a:prstGeom prst="roundRect">
              <a:avLst>
                <a:gd fmla="val 16667" name="adj"/>
              </a:avLst>
            </a:prstGeom>
            <a:solidFill>
              <a:srgbClr val="E116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Evaluation Metric:</a:t>
              </a:r>
              <a:endParaRPr b="1"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SMAPE (Symmetric mean absolute percentage error)</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RMSE</a:t>
              </a:r>
              <a:endParaRPr sz="1100">
                <a:solidFill>
                  <a:srgbClr val="FFFFFF"/>
                </a:solidFill>
                <a:latin typeface="Roboto"/>
                <a:ea typeface="Roboto"/>
                <a:cs typeface="Roboto"/>
                <a:sym typeface="Roboto"/>
              </a:endParaRPr>
            </a:p>
          </p:txBody>
        </p:sp>
        <p:sp>
          <p:nvSpPr>
            <p:cNvPr id="1308" name="Google Shape;1308;p65"/>
            <p:cNvSpPr/>
            <p:nvPr/>
          </p:nvSpPr>
          <p:spPr>
            <a:xfrm>
              <a:off x="6971900" y="3471725"/>
              <a:ext cx="2011500" cy="1434600"/>
            </a:xfrm>
            <a:prstGeom prst="roundRect">
              <a:avLst>
                <a:gd fmla="val 16667" name="adj"/>
              </a:avLst>
            </a:prstGeom>
            <a:solidFill>
              <a:srgbClr val="E116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Result: </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The middle 50% of target values in the validation sets range between 1.64 and 4.51; and so the our RMSE of 2.01 is large. </a:t>
              </a:r>
              <a:r>
                <a:rPr lang="en" sz="1100">
                  <a:solidFill>
                    <a:srgbClr val="FFFFFF"/>
                  </a:solidFill>
                  <a:latin typeface="Roboto"/>
                  <a:ea typeface="Roboto"/>
                  <a:cs typeface="Roboto"/>
                  <a:sym typeface="Roboto"/>
                </a:rPr>
                <a:t>Underfit (high bias).</a:t>
              </a:r>
              <a:endParaRPr sz="1100">
                <a:solidFill>
                  <a:srgbClr val="FFFFFF"/>
                </a:solidFill>
                <a:latin typeface="Roboto"/>
                <a:ea typeface="Roboto"/>
                <a:cs typeface="Roboto"/>
                <a:sym typeface="Roboto"/>
              </a:endParaRPr>
            </a:p>
          </p:txBody>
        </p:sp>
        <p:cxnSp>
          <p:nvCxnSpPr>
            <p:cNvPr id="1309" name="Google Shape;1309;p65"/>
            <p:cNvCxnSpPr>
              <a:stCxn id="1303" idx="3"/>
              <a:endCxn id="1305" idx="1"/>
            </p:cNvCxnSpPr>
            <p:nvPr/>
          </p:nvCxnSpPr>
          <p:spPr>
            <a:xfrm flipH="1" rot="10800000">
              <a:off x="6675275" y="1186300"/>
              <a:ext cx="296700" cy="212700"/>
            </a:xfrm>
            <a:prstGeom prst="bentConnector3">
              <a:avLst>
                <a:gd fmla="val 49983" name="adj1"/>
              </a:avLst>
            </a:prstGeom>
            <a:noFill/>
            <a:ln cap="flat" cmpd="sng" w="9525">
              <a:solidFill>
                <a:schemeClr val="dk2"/>
              </a:solidFill>
              <a:prstDash val="solid"/>
              <a:round/>
              <a:headEnd len="sm" w="sm" type="none"/>
              <a:tailEnd len="sm" w="sm" type="none"/>
            </a:ln>
          </p:spPr>
        </p:cxnSp>
        <p:cxnSp>
          <p:nvCxnSpPr>
            <p:cNvPr id="1310" name="Google Shape;1310;p65"/>
            <p:cNvCxnSpPr>
              <a:stCxn id="1306" idx="1"/>
              <a:endCxn id="1303" idx="3"/>
            </p:cNvCxnSpPr>
            <p:nvPr/>
          </p:nvCxnSpPr>
          <p:spPr>
            <a:xfrm rot="10800000">
              <a:off x="6675200" y="1399125"/>
              <a:ext cx="296700" cy="611100"/>
            </a:xfrm>
            <a:prstGeom prst="bentConnector3">
              <a:avLst>
                <a:gd fmla="val 49987" name="adj1"/>
              </a:avLst>
            </a:prstGeom>
            <a:noFill/>
            <a:ln cap="flat" cmpd="sng" w="9525">
              <a:solidFill>
                <a:schemeClr val="dk2"/>
              </a:solidFill>
              <a:prstDash val="solid"/>
              <a:round/>
              <a:headEnd len="sm" w="sm" type="none"/>
              <a:tailEnd len="sm" w="sm" type="none"/>
            </a:ln>
          </p:spPr>
        </p:cxnSp>
        <p:cxnSp>
          <p:nvCxnSpPr>
            <p:cNvPr id="1311" name="Google Shape;1311;p65"/>
            <p:cNvCxnSpPr>
              <a:stCxn id="1307" idx="1"/>
              <a:endCxn id="1303" idx="3"/>
            </p:cNvCxnSpPr>
            <p:nvPr/>
          </p:nvCxnSpPr>
          <p:spPr>
            <a:xfrm rot="10800000">
              <a:off x="6675200" y="1399125"/>
              <a:ext cx="296700" cy="1567200"/>
            </a:xfrm>
            <a:prstGeom prst="bentConnector3">
              <a:avLst>
                <a:gd fmla="val 49987" name="adj1"/>
              </a:avLst>
            </a:prstGeom>
            <a:noFill/>
            <a:ln cap="flat" cmpd="sng" w="9525">
              <a:solidFill>
                <a:schemeClr val="dk2"/>
              </a:solidFill>
              <a:prstDash val="solid"/>
              <a:round/>
              <a:headEnd len="sm" w="sm" type="none"/>
              <a:tailEnd len="sm" w="sm" type="none"/>
            </a:ln>
          </p:spPr>
        </p:cxnSp>
        <p:cxnSp>
          <p:nvCxnSpPr>
            <p:cNvPr id="1312" name="Google Shape;1312;p65"/>
            <p:cNvCxnSpPr>
              <a:stCxn id="1308" idx="1"/>
              <a:endCxn id="1303" idx="3"/>
            </p:cNvCxnSpPr>
            <p:nvPr/>
          </p:nvCxnSpPr>
          <p:spPr>
            <a:xfrm rot="10800000">
              <a:off x="6675200" y="1399025"/>
              <a:ext cx="296700" cy="2790000"/>
            </a:xfrm>
            <a:prstGeom prst="bentConnector3">
              <a:avLst>
                <a:gd fmla="val 49987" name="adj1"/>
              </a:avLst>
            </a:prstGeom>
            <a:noFill/>
            <a:ln cap="flat" cmpd="sng" w="9525">
              <a:solidFill>
                <a:schemeClr val="dk2"/>
              </a:solidFill>
              <a:prstDash val="solid"/>
              <a:round/>
              <a:headEnd len="sm" w="sm" type="none"/>
              <a:tailEnd len="sm" w="sm" type="none"/>
            </a:ln>
          </p:spPr>
        </p:cxnSp>
      </p:grpSp>
      <p:grpSp>
        <p:nvGrpSpPr>
          <p:cNvPr id="1313" name="Google Shape;1313;p65"/>
          <p:cNvGrpSpPr/>
          <p:nvPr/>
        </p:nvGrpSpPr>
        <p:grpSpPr>
          <a:xfrm>
            <a:off x="1249270" y="2596425"/>
            <a:ext cx="4642930" cy="1528981"/>
            <a:chOff x="1249270" y="2596425"/>
            <a:chExt cx="4642930" cy="1528981"/>
          </a:xfrm>
        </p:grpSpPr>
        <p:sp>
          <p:nvSpPr>
            <p:cNvPr id="1314" name="Google Shape;1314;p65"/>
            <p:cNvSpPr/>
            <p:nvPr/>
          </p:nvSpPr>
          <p:spPr>
            <a:xfrm>
              <a:off x="1249270" y="2596436"/>
              <a:ext cx="1611000" cy="495300"/>
            </a:xfrm>
            <a:prstGeom prst="roundRect">
              <a:avLst>
                <a:gd fmla="val 16667" name="adj"/>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AR &amp; MA Baseline</a:t>
              </a:r>
              <a:endParaRPr b="1" sz="1100">
                <a:solidFill>
                  <a:srgbClr val="FFFFFF"/>
                </a:solidFill>
                <a:latin typeface="Roboto"/>
                <a:ea typeface="Roboto"/>
                <a:cs typeface="Roboto"/>
                <a:sym typeface="Roboto"/>
              </a:endParaRPr>
            </a:p>
          </p:txBody>
        </p:sp>
        <p:sp>
          <p:nvSpPr>
            <p:cNvPr id="1315" name="Google Shape;1315;p65"/>
            <p:cNvSpPr/>
            <p:nvPr/>
          </p:nvSpPr>
          <p:spPr>
            <a:xfrm>
              <a:off x="3156800" y="2596425"/>
              <a:ext cx="2735400" cy="875400"/>
            </a:xfrm>
            <a:prstGeom prst="roundRect">
              <a:avLst>
                <a:gd fmla="val 16667" name="adj"/>
              </a:avLst>
            </a:prstGeom>
            <a:solidFill>
              <a:srgbClr val="B612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Preprocessing</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a:t>
              </a:r>
              <a:r>
                <a:rPr lang="en" sz="1100">
                  <a:solidFill>
                    <a:srgbClr val="FFFFFF"/>
                  </a:solidFill>
                  <a:latin typeface="Roboto"/>
                  <a:ea typeface="Roboto"/>
                  <a:cs typeface="Roboto"/>
                  <a:sym typeface="Roboto"/>
                </a:rPr>
                <a:t>Detect and remove stationarity by first order </a:t>
              </a:r>
              <a:r>
                <a:rPr lang="en" sz="1100">
                  <a:solidFill>
                    <a:srgbClr val="FFFFFF"/>
                  </a:solidFill>
                  <a:latin typeface="Roboto"/>
                  <a:ea typeface="Roboto"/>
                  <a:cs typeface="Roboto"/>
                  <a:sym typeface="Roboto"/>
                </a:rPr>
                <a:t>differencing</a:t>
              </a:r>
              <a:endParaRPr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Decomposition and remove seasonality</a:t>
              </a:r>
              <a:endParaRPr sz="1100">
                <a:solidFill>
                  <a:srgbClr val="FFFFFF"/>
                </a:solidFill>
                <a:latin typeface="Roboto"/>
                <a:ea typeface="Roboto"/>
                <a:cs typeface="Roboto"/>
                <a:sym typeface="Roboto"/>
              </a:endParaRPr>
            </a:p>
          </p:txBody>
        </p:sp>
        <p:sp>
          <p:nvSpPr>
            <p:cNvPr id="1316" name="Google Shape;1316;p65"/>
            <p:cNvSpPr/>
            <p:nvPr/>
          </p:nvSpPr>
          <p:spPr>
            <a:xfrm>
              <a:off x="3156650" y="3552706"/>
              <a:ext cx="2735400" cy="572700"/>
            </a:xfrm>
            <a:prstGeom prst="roundRect">
              <a:avLst>
                <a:gd fmla="val 16667" name="adj"/>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Result: </a:t>
              </a:r>
              <a:endParaRPr b="1" sz="1100">
                <a:solidFill>
                  <a:srgbClr val="FFFFFF"/>
                </a:solidFill>
                <a:latin typeface="Roboto"/>
                <a:ea typeface="Roboto"/>
                <a:cs typeface="Roboto"/>
                <a:sym typeface="Roboto"/>
              </a:endParaRPr>
            </a:p>
            <a:p>
              <a:pPr indent="0" lvl="0" marL="0" rtl="0" algn="l">
                <a:spcBef>
                  <a:spcPts val="0"/>
                </a:spcBef>
                <a:spcAft>
                  <a:spcPts val="0"/>
                </a:spcAft>
                <a:buNone/>
              </a:pPr>
              <a:r>
                <a:rPr lang="en" sz="1100">
                  <a:solidFill>
                    <a:srgbClr val="FFFFFF"/>
                  </a:solidFill>
                  <a:latin typeface="Roboto"/>
                  <a:ea typeface="Roboto"/>
                  <a:cs typeface="Roboto"/>
                  <a:sym typeface="Roboto"/>
                </a:rPr>
                <a:t>- Improved SMAPE over xgboost baseline without temporal component</a:t>
              </a:r>
              <a:endParaRPr sz="1100">
                <a:solidFill>
                  <a:srgbClr val="FFFFFF"/>
                </a:solidFill>
                <a:latin typeface="Roboto"/>
                <a:ea typeface="Roboto"/>
                <a:cs typeface="Roboto"/>
                <a:sym typeface="Roboto"/>
              </a:endParaRPr>
            </a:p>
          </p:txBody>
        </p:sp>
        <p:cxnSp>
          <p:nvCxnSpPr>
            <p:cNvPr id="1317" name="Google Shape;1317;p65"/>
            <p:cNvCxnSpPr>
              <a:stCxn id="1314" idx="3"/>
              <a:endCxn id="1315" idx="1"/>
            </p:cNvCxnSpPr>
            <p:nvPr/>
          </p:nvCxnSpPr>
          <p:spPr>
            <a:xfrm>
              <a:off x="2860270" y="2844086"/>
              <a:ext cx="296400" cy="189900"/>
            </a:xfrm>
            <a:prstGeom prst="bentConnector3">
              <a:avLst>
                <a:gd fmla="val 50022" name="adj1"/>
              </a:avLst>
            </a:prstGeom>
            <a:noFill/>
            <a:ln cap="flat" cmpd="sng" w="19050">
              <a:solidFill>
                <a:srgbClr val="000000"/>
              </a:solidFill>
              <a:prstDash val="solid"/>
              <a:round/>
              <a:headEnd len="sm" w="sm" type="none"/>
              <a:tailEnd len="sm" w="sm" type="none"/>
            </a:ln>
          </p:spPr>
        </p:cxnSp>
        <p:cxnSp>
          <p:nvCxnSpPr>
            <p:cNvPr id="1318" name="Google Shape;1318;p65"/>
            <p:cNvCxnSpPr>
              <a:stCxn id="1314" idx="3"/>
              <a:endCxn id="1316" idx="1"/>
            </p:cNvCxnSpPr>
            <p:nvPr/>
          </p:nvCxnSpPr>
          <p:spPr>
            <a:xfrm>
              <a:off x="2860270" y="2844086"/>
              <a:ext cx="296400" cy="995100"/>
            </a:xfrm>
            <a:prstGeom prst="bentConnector3">
              <a:avLst>
                <a:gd fmla="val 49997" name="adj1"/>
              </a:avLst>
            </a:prstGeom>
            <a:noFill/>
            <a:ln cap="flat" cmpd="sng" w="19050">
              <a:solidFill>
                <a:schemeClr val="dk2"/>
              </a:solidFill>
              <a:prstDash val="solid"/>
              <a:round/>
              <a:headEnd len="sm" w="sm" type="none"/>
              <a:tailEnd len="sm" w="sm" type="none"/>
            </a:ln>
          </p:spPr>
        </p:cxnSp>
      </p:grpSp>
      <p:sp>
        <p:nvSpPr>
          <p:cNvPr id="1319" name="Google Shape;131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66"/>
          <p:cNvSpPr txBox="1"/>
          <p:nvPr>
            <p:ph type="title"/>
          </p:nvPr>
        </p:nvSpPr>
        <p:spPr>
          <a:xfrm>
            <a:off x="213400" y="63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CONCLUSION</a:t>
            </a:r>
            <a:endParaRPr>
              <a:solidFill>
                <a:schemeClr val="accent1"/>
              </a:solidFill>
              <a:latin typeface="Overpass SemiBold"/>
              <a:ea typeface="Overpass SemiBold"/>
              <a:cs typeface="Overpass SemiBold"/>
              <a:sym typeface="Overpass SemiBold"/>
            </a:endParaRPr>
          </a:p>
        </p:txBody>
      </p:sp>
      <p:cxnSp>
        <p:nvCxnSpPr>
          <p:cNvPr id="1325" name="Google Shape;1325;p66"/>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326" name="Google Shape;1326;p66"/>
          <p:cNvGrpSpPr/>
          <p:nvPr/>
        </p:nvGrpSpPr>
        <p:grpSpPr>
          <a:xfrm>
            <a:off x="8481731" y="170855"/>
            <a:ext cx="366196" cy="357005"/>
            <a:chOff x="3542281" y="1505605"/>
            <a:chExt cx="366196" cy="357005"/>
          </a:xfrm>
        </p:grpSpPr>
        <p:sp>
          <p:nvSpPr>
            <p:cNvPr id="1327" name="Google Shape;1327;p66"/>
            <p:cNvSpPr/>
            <p:nvPr/>
          </p:nvSpPr>
          <p:spPr>
            <a:xfrm>
              <a:off x="3612133" y="1573592"/>
              <a:ext cx="226466" cy="226703"/>
            </a:xfrm>
            <a:custGeom>
              <a:rect b="b" l="l" r="r" t="t"/>
              <a:pathLst>
                <a:path extrusionOk="0" h="8633" w="8624">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3657379" y="1652740"/>
              <a:ext cx="135974" cy="136001"/>
            </a:xfrm>
            <a:custGeom>
              <a:rect b="b" l="l" r="r" t="t"/>
              <a:pathLst>
                <a:path extrusionOk="0" h="5179" w="5178">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p:nvPr/>
          </p:nvSpPr>
          <p:spPr>
            <a:xfrm>
              <a:off x="3542281" y="1681153"/>
              <a:ext cx="54805" cy="11318"/>
            </a:xfrm>
            <a:custGeom>
              <a:rect b="b" l="l" r="r" t="t"/>
              <a:pathLst>
                <a:path extrusionOk="0" h="431" w="2087">
                  <a:moveTo>
                    <a:pt x="287" y="0"/>
                  </a:moveTo>
                  <a:cubicBezTo>
                    <a:pt x="0" y="0"/>
                    <a:pt x="0" y="431"/>
                    <a:pt x="287" y="431"/>
                  </a:cubicBezTo>
                  <a:lnTo>
                    <a:pt x="1799" y="431"/>
                  </a:lnTo>
                  <a:cubicBezTo>
                    <a:pt x="2087" y="431"/>
                    <a:pt x="2087" y="0"/>
                    <a:pt x="1799"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3853909" y="1681153"/>
              <a:ext cx="54568" cy="11318"/>
            </a:xfrm>
            <a:custGeom>
              <a:rect b="b" l="l" r="r" t="t"/>
              <a:pathLst>
                <a:path extrusionOk="0" h="431" w="2078">
                  <a:moveTo>
                    <a:pt x="287" y="0"/>
                  </a:moveTo>
                  <a:cubicBezTo>
                    <a:pt x="0" y="0"/>
                    <a:pt x="0" y="431"/>
                    <a:pt x="287" y="431"/>
                  </a:cubicBezTo>
                  <a:lnTo>
                    <a:pt x="1790" y="431"/>
                  </a:lnTo>
                  <a:cubicBezTo>
                    <a:pt x="2077" y="431"/>
                    <a:pt x="2077" y="0"/>
                    <a:pt x="1790"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3719694" y="1505605"/>
              <a:ext cx="11344" cy="50918"/>
            </a:xfrm>
            <a:custGeom>
              <a:rect b="b" l="l" r="r" t="t"/>
              <a:pathLst>
                <a:path extrusionOk="0" h="1939" w="432">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3639023" y="1798850"/>
              <a:ext cx="25814" cy="31092"/>
            </a:xfrm>
            <a:custGeom>
              <a:rect b="b" l="l" r="r" t="t"/>
              <a:pathLst>
                <a:path extrusionOk="0" h="1184" w="983">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a:off x="3786053" y="1543761"/>
              <a:ext cx="25971" cy="31092"/>
            </a:xfrm>
            <a:custGeom>
              <a:rect b="b" l="l" r="r" t="t"/>
              <a:pathLst>
                <a:path extrusionOk="0" h="1184" w="989">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a:off x="3579728" y="1601874"/>
              <a:ext cx="35950" cy="22741"/>
            </a:xfrm>
            <a:custGeom>
              <a:rect b="b" l="l" r="r" t="t"/>
              <a:pathLst>
                <a:path extrusionOk="0" h="866" w="1369">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3834818" y="1749167"/>
              <a:ext cx="35687" cy="22741"/>
            </a:xfrm>
            <a:custGeom>
              <a:rect b="b" l="l" r="r" t="t"/>
              <a:pathLst>
                <a:path extrusionOk="0" h="866" w="1359">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3786000" y="1798850"/>
              <a:ext cx="25709" cy="31092"/>
            </a:xfrm>
            <a:custGeom>
              <a:rect b="b" l="l" r="r" t="t"/>
              <a:pathLst>
                <a:path extrusionOk="0" h="1184" w="979">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a:off x="3638472" y="1543761"/>
              <a:ext cx="25971" cy="31092"/>
            </a:xfrm>
            <a:custGeom>
              <a:rect b="b" l="l" r="r" t="t"/>
              <a:pathLst>
                <a:path extrusionOk="0" h="1184" w="989">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3835317" y="1601507"/>
              <a:ext cx="36291" cy="23109"/>
            </a:xfrm>
            <a:custGeom>
              <a:rect b="b" l="l" r="r" t="t"/>
              <a:pathLst>
                <a:path extrusionOk="0" h="880" w="1382">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6"/>
            <p:cNvSpPr/>
            <p:nvPr/>
          </p:nvSpPr>
          <p:spPr>
            <a:xfrm>
              <a:off x="3579964" y="1749167"/>
              <a:ext cx="35950" cy="22741"/>
            </a:xfrm>
            <a:custGeom>
              <a:rect b="b" l="l" r="r" t="t"/>
              <a:pathLst>
                <a:path extrusionOk="0" h="866" w="1369">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p:nvPr/>
          </p:nvSpPr>
          <p:spPr>
            <a:xfrm>
              <a:off x="3737209" y="1591764"/>
              <a:ext cx="80776" cy="68302"/>
            </a:xfrm>
            <a:custGeom>
              <a:rect b="b" l="l" r="r" t="t"/>
              <a:pathLst>
                <a:path extrusionOk="0" h="2601" w="3076">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3691307" y="1732150"/>
              <a:ext cx="68118" cy="102073"/>
            </a:xfrm>
            <a:custGeom>
              <a:rect b="b" l="l" r="r" t="t"/>
              <a:pathLst>
                <a:path extrusionOk="0" h="3887" w="2594">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6"/>
            <p:cNvSpPr/>
            <p:nvPr/>
          </p:nvSpPr>
          <p:spPr>
            <a:xfrm>
              <a:off x="3691307" y="1751267"/>
              <a:ext cx="68118" cy="82955"/>
            </a:xfrm>
            <a:custGeom>
              <a:rect b="b" l="l" r="r" t="t"/>
              <a:pathLst>
                <a:path extrusionOk="0" h="3159" w="2594">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6"/>
            <p:cNvSpPr/>
            <p:nvPr/>
          </p:nvSpPr>
          <p:spPr>
            <a:xfrm>
              <a:off x="3712656" y="1732150"/>
              <a:ext cx="25420" cy="17122"/>
            </a:xfrm>
            <a:custGeom>
              <a:rect b="b" l="l" r="r" t="t"/>
              <a:pathLst>
                <a:path extrusionOk="0" h="652" w="968">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3702625" y="1686930"/>
              <a:ext cx="45509" cy="51049"/>
            </a:xfrm>
            <a:custGeom>
              <a:rect b="b" l="l" r="r" t="t"/>
              <a:pathLst>
                <a:path extrusionOk="0" h="1944" w="1733">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3702625" y="1686930"/>
              <a:ext cx="31171" cy="50944"/>
            </a:xfrm>
            <a:custGeom>
              <a:rect b="b" l="l" r="r" t="t"/>
              <a:pathLst>
                <a:path extrusionOk="0" h="1940" w="1187">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6"/>
            <p:cNvSpPr/>
            <p:nvPr/>
          </p:nvSpPr>
          <p:spPr>
            <a:xfrm>
              <a:off x="3702625" y="1834196"/>
              <a:ext cx="45509" cy="28177"/>
            </a:xfrm>
            <a:custGeom>
              <a:rect b="b" l="l" r="r" t="t"/>
              <a:pathLst>
                <a:path extrusionOk="0" h="1073" w="1733">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3691307" y="1759303"/>
              <a:ext cx="11344" cy="74920"/>
            </a:xfrm>
            <a:custGeom>
              <a:rect b="b" l="l" r="r" t="t"/>
              <a:pathLst>
                <a:path extrusionOk="0" h="2853" w="432">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6"/>
            <p:cNvSpPr/>
            <p:nvPr/>
          </p:nvSpPr>
          <p:spPr>
            <a:xfrm>
              <a:off x="3748107" y="1759303"/>
              <a:ext cx="11318" cy="74920"/>
            </a:xfrm>
            <a:custGeom>
              <a:rect b="b" l="l" r="r" t="t"/>
              <a:pathLst>
                <a:path extrusionOk="0" h="2853" w="431">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6"/>
            <p:cNvSpPr/>
            <p:nvPr/>
          </p:nvSpPr>
          <p:spPr>
            <a:xfrm>
              <a:off x="3722477" y="1845514"/>
              <a:ext cx="5803" cy="17095"/>
            </a:xfrm>
            <a:custGeom>
              <a:rect b="b" l="l" r="r" t="t"/>
              <a:pathLst>
                <a:path extrusionOk="0" h="651" w="221">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3702625" y="1686930"/>
              <a:ext cx="45509" cy="22662"/>
            </a:xfrm>
            <a:custGeom>
              <a:rect b="b" l="l" r="r" t="t"/>
              <a:pathLst>
                <a:path extrusionOk="0" h="863" w="1733">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6"/>
            <p:cNvSpPr/>
            <p:nvPr/>
          </p:nvSpPr>
          <p:spPr>
            <a:xfrm>
              <a:off x="3702625" y="1686930"/>
              <a:ext cx="31171" cy="20640"/>
            </a:xfrm>
            <a:custGeom>
              <a:rect b="b" l="l" r="r" t="t"/>
              <a:pathLst>
                <a:path extrusionOk="0" h="786" w="1187">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66"/>
          <p:cNvSpPr/>
          <p:nvPr/>
        </p:nvSpPr>
        <p:spPr>
          <a:xfrm>
            <a:off x="3415196" y="1362385"/>
            <a:ext cx="2430900" cy="2430600"/>
          </a:xfrm>
          <a:prstGeom prst="ellipse">
            <a:avLst/>
          </a:prstGeom>
          <a:noFill/>
          <a:ln cap="flat" cmpd="sng" w="38100">
            <a:solidFill>
              <a:srgbClr val="6AA8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000"/>
              <a:buFont typeface="Arial"/>
              <a:buNone/>
            </a:pPr>
            <a:r>
              <a:rPr i="1" lang="en" sz="2000">
                <a:solidFill>
                  <a:schemeClr val="dk1"/>
                </a:solidFill>
                <a:latin typeface="Fira Sans Extra Condensed ExtraBold"/>
                <a:ea typeface="Fira Sans Extra Condensed ExtraBold"/>
                <a:cs typeface="Fira Sans Extra Condensed ExtraBold"/>
                <a:sym typeface="Fira Sans Extra Condensed ExtraBold"/>
              </a:rPr>
              <a:t>High</a:t>
            </a:r>
            <a:endParaRPr i="1" sz="2000">
              <a:solidFill>
                <a:schemeClr val="dk1"/>
              </a:solidFill>
              <a:latin typeface="Fira Sans Extra Condensed ExtraBold"/>
              <a:ea typeface="Fira Sans Extra Condensed ExtraBold"/>
              <a:cs typeface="Fira Sans Extra Condensed ExtraBold"/>
              <a:sym typeface="Fira Sans Extra Condensed ExtraBold"/>
            </a:endParaRPr>
          </a:p>
          <a:p>
            <a:pPr indent="0" lvl="0" marL="0" marR="0" rtl="0" algn="ctr">
              <a:lnSpc>
                <a:spcPct val="100000"/>
              </a:lnSpc>
              <a:spcBef>
                <a:spcPts val="0"/>
              </a:spcBef>
              <a:spcAft>
                <a:spcPts val="0"/>
              </a:spcAft>
              <a:buClr>
                <a:srgbClr val="002060"/>
              </a:buClr>
              <a:buSzPts val="4000"/>
              <a:buFont typeface="Arial"/>
              <a:buNone/>
            </a:pPr>
            <a:r>
              <a:rPr i="1" lang="en" sz="2000">
                <a:solidFill>
                  <a:schemeClr val="dk1"/>
                </a:solidFill>
                <a:latin typeface="Fira Sans Extra Condensed ExtraBold"/>
                <a:ea typeface="Fira Sans Extra Condensed ExtraBold"/>
                <a:cs typeface="Fira Sans Extra Condensed ExtraBold"/>
                <a:sym typeface="Fira Sans Extra Condensed ExtraBold"/>
              </a:rPr>
              <a:t>Business</a:t>
            </a:r>
            <a:endParaRPr i="1" sz="2000">
              <a:solidFill>
                <a:schemeClr val="dk1"/>
              </a:solidFill>
              <a:latin typeface="Fira Sans Extra Condensed ExtraBold"/>
              <a:ea typeface="Fira Sans Extra Condensed ExtraBold"/>
              <a:cs typeface="Fira Sans Extra Condensed ExtraBold"/>
              <a:sym typeface="Fira Sans Extra Condensed ExtraBold"/>
            </a:endParaRPr>
          </a:p>
          <a:p>
            <a:pPr indent="0" lvl="0" marL="0" marR="0" rtl="0" algn="ctr">
              <a:lnSpc>
                <a:spcPct val="100000"/>
              </a:lnSpc>
              <a:spcBef>
                <a:spcPts val="0"/>
              </a:spcBef>
              <a:spcAft>
                <a:spcPts val="0"/>
              </a:spcAft>
              <a:buClr>
                <a:srgbClr val="002060"/>
              </a:buClr>
              <a:buSzPts val="4000"/>
              <a:buFont typeface="Arial"/>
              <a:buNone/>
            </a:pPr>
            <a:r>
              <a:rPr i="1" lang="en" sz="2000">
                <a:solidFill>
                  <a:schemeClr val="dk1"/>
                </a:solidFill>
                <a:latin typeface="Fira Sans Extra Condensed ExtraBold"/>
                <a:ea typeface="Fira Sans Extra Condensed ExtraBold"/>
                <a:cs typeface="Fira Sans Extra Condensed ExtraBold"/>
                <a:sym typeface="Fira Sans Extra Condensed ExtraBold"/>
              </a:rPr>
              <a:t>Density</a:t>
            </a:r>
            <a:endParaRPr i="1" sz="2000">
              <a:solidFill>
                <a:schemeClr val="dk1"/>
              </a:solidFill>
              <a:latin typeface="Fira Sans Extra Condensed ExtraBold"/>
              <a:ea typeface="Fira Sans Extra Condensed ExtraBold"/>
              <a:cs typeface="Fira Sans Extra Condensed ExtraBold"/>
              <a:sym typeface="Fira Sans Extra Condensed ExtraBold"/>
            </a:endParaRPr>
          </a:p>
        </p:txBody>
      </p:sp>
      <p:sp>
        <p:nvSpPr>
          <p:cNvPr id="1353" name="Google Shape;1353;p66"/>
          <p:cNvSpPr/>
          <p:nvPr/>
        </p:nvSpPr>
        <p:spPr>
          <a:xfrm>
            <a:off x="3680483" y="3323256"/>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a:solidFill>
                  <a:srgbClr val="FFFFFF"/>
                </a:solidFill>
                <a:latin typeface="Fira Sans Extra Condensed ExtraBold"/>
                <a:ea typeface="Fira Sans Extra Condensed ExtraBold"/>
                <a:cs typeface="Fira Sans Extra Condensed ExtraBold"/>
                <a:sym typeface="Fira Sans Extra Condensed ExtraBold"/>
              </a:rPr>
              <a:t>L</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4" name="Google Shape;1354;p66"/>
          <p:cNvSpPr/>
          <p:nvPr/>
        </p:nvSpPr>
        <p:spPr>
          <a:xfrm>
            <a:off x="3210438" y="2380035"/>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a:solidFill>
                  <a:srgbClr val="FFFFFF"/>
                </a:solidFill>
                <a:latin typeface="Fira Sans Extra Condensed ExtraBold"/>
                <a:ea typeface="Fira Sans Extra Condensed ExtraBold"/>
                <a:cs typeface="Fira Sans Extra Condensed ExtraBold"/>
                <a:sym typeface="Fira Sans Extra Condensed ExtraBold"/>
              </a:rPr>
              <a:t>I</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5" name="Google Shape;1355;p66"/>
          <p:cNvSpPr/>
          <p:nvPr/>
        </p:nvSpPr>
        <p:spPr>
          <a:xfrm>
            <a:off x="5615816" y="2380035"/>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a:solidFill>
                  <a:srgbClr val="FFFFFF"/>
                </a:solidFill>
                <a:latin typeface="Fira Sans Extra Condensed ExtraBold"/>
                <a:ea typeface="Fira Sans Extra Condensed ExtraBold"/>
                <a:cs typeface="Fira Sans Extra Condensed ExtraBold"/>
                <a:sym typeface="Fira Sans Extra Condensed ExtraBold"/>
              </a:rPr>
              <a:t>E</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6" name="Google Shape;1356;p66"/>
          <p:cNvSpPr/>
          <p:nvPr/>
        </p:nvSpPr>
        <p:spPr>
          <a:xfrm>
            <a:off x="3680483" y="1362347"/>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a:solidFill>
                  <a:srgbClr val="FFFFFF"/>
                </a:solidFill>
                <a:latin typeface="Fira Sans Extra Condensed ExtraBold"/>
                <a:ea typeface="Fira Sans Extra Condensed ExtraBold"/>
                <a:cs typeface="Fira Sans Extra Condensed ExtraBold"/>
                <a:sym typeface="Fira Sans Extra Condensed ExtraBold"/>
              </a:rPr>
              <a:t>E</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7" name="Google Shape;1357;p66"/>
          <p:cNvSpPr/>
          <p:nvPr/>
        </p:nvSpPr>
        <p:spPr>
          <a:xfrm>
            <a:off x="5100322" y="3323256"/>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a:solidFill>
                  <a:srgbClr val="FFFFFF"/>
                </a:solidFill>
                <a:latin typeface="Fira Sans Extra Condensed ExtraBold"/>
                <a:ea typeface="Fira Sans Extra Condensed ExtraBold"/>
                <a:cs typeface="Fira Sans Extra Condensed ExtraBold"/>
                <a:sym typeface="Fira Sans Extra Condensed ExtraBold"/>
              </a:rPr>
              <a:t>I</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8" name="Google Shape;1358;p66"/>
          <p:cNvSpPr/>
          <p:nvPr/>
        </p:nvSpPr>
        <p:spPr>
          <a:xfrm>
            <a:off x="5100322" y="1362347"/>
            <a:ext cx="470100" cy="47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01"/>
              <a:buFont typeface="Arial"/>
              <a:buNone/>
            </a:pPr>
            <a:r>
              <a:rPr lang="en" sz="2800" u="none" cap="none" strike="noStrike">
                <a:solidFill>
                  <a:srgbClr val="FFFFFF"/>
                </a:solidFill>
                <a:latin typeface="Fira Sans Extra Condensed ExtraBold"/>
                <a:ea typeface="Fira Sans Extra Condensed ExtraBold"/>
                <a:cs typeface="Fira Sans Extra Condensed ExtraBold"/>
                <a:sym typeface="Fira Sans Extra Condensed ExtraBold"/>
              </a:rPr>
              <a:t>T</a:t>
            </a:r>
            <a:endParaRPr sz="28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359" name="Google Shape;1359;p66"/>
          <p:cNvSpPr/>
          <p:nvPr/>
        </p:nvSpPr>
        <p:spPr>
          <a:xfrm>
            <a:off x="929525" y="732800"/>
            <a:ext cx="2180100" cy="757200"/>
          </a:xfrm>
          <a:prstGeom prst="rect">
            <a:avLst/>
          </a:prstGeom>
          <a:noFill/>
          <a:ln>
            <a:noFill/>
          </a:ln>
        </p:spPr>
        <p:txBody>
          <a:bodyPr anchorCtr="0" anchor="b" bIns="90000" lIns="91425" spcFirstLastPara="1" rIns="91425" wrap="square" tIns="90000">
            <a:noAutofit/>
          </a:bodyPr>
          <a:lstStyle/>
          <a:p>
            <a:pPr indent="0" lvl="0" marL="0" marR="0" rtl="0" algn="l">
              <a:lnSpc>
                <a:spcPct val="100000"/>
              </a:lnSpc>
              <a:spcBef>
                <a:spcPts val="0"/>
              </a:spcBef>
              <a:spcAft>
                <a:spcPts val="0"/>
              </a:spcAft>
              <a:buClr>
                <a:srgbClr val="FFFFFF"/>
              </a:buClr>
              <a:buSzPts val="1600"/>
              <a:buFont typeface="Arial"/>
              <a:buNone/>
            </a:pPr>
            <a:r>
              <a:rPr b="1" lang="en" sz="2100">
                <a:solidFill>
                  <a:schemeClr val="dk2"/>
                </a:solidFill>
                <a:latin typeface="Source Sans Pro"/>
                <a:ea typeface="Source Sans Pro"/>
                <a:cs typeface="Source Sans Pro"/>
                <a:sym typeface="Source Sans Pro"/>
              </a:rPr>
              <a:t>East, West Coast and Rockies</a:t>
            </a:r>
            <a:endParaRPr b="1" sz="2100">
              <a:solidFill>
                <a:schemeClr val="dk2"/>
              </a:solidFill>
              <a:latin typeface="Source Sans Pro"/>
              <a:ea typeface="Source Sans Pro"/>
              <a:cs typeface="Source Sans Pro"/>
              <a:sym typeface="Source Sans Pro"/>
            </a:endParaRPr>
          </a:p>
        </p:txBody>
      </p:sp>
      <p:sp>
        <p:nvSpPr>
          <p:cNvPr id="1360" name="Google Shape;1360;p66"/>
          <p:cNvSpPr/>
          <p:nvPr/>
        </p:nvSpPr>
        <p:spPr>
          <a:xfrm>
            <a:off x="396100" y="2447725"/>
            <a:ext cx="2288700" cy="300000"/>
          </a:xfrm>
          <a:prstGeom prst="rect">
            <a:avLst/>
          </a:prstGeom>
          <a:noFill/>
          <a:ln>
            <a:noFill/>
          </a:ln>
        </p:spPr>
        <p:txBody>
          <a:bodyPr anchorCtr="0" anchor="b" bIns="90000" lIns="91425" spcFirstLastPara="1" rIns="91425" wrap="square" tIns="90000">
            <a:noAutofit/>
          </a:bodyPr>
          <a:lstStyle/>
          <a:p>
            <a:pPr indent="0" lvl="0" marL="0" marR="0" rtl="0" algn="l">
              <a:lnSpc>
                <a:spcPct val="100000"/>
              </a:lnSpc>
              <a:spcBef>
                <a:spcPts val="0"/>
              </a:spcBef>
              <a:spcAft>
                <a:spcPts val="0"/>
              </a:spcAft>
              <a:buClr>
                <a:srgbClr val="FFFFFF"/>
              </a:buClr>
              <a:buSzPts val="1600"/>
              <a:buFont typeface="Arial"/>
              <a:buNone/>
            </a:pPr>
            <a:r>
              <a:rPr b="1" lang="en" sz="2300">
                <a:solidFill>
                  <a:schemeClr val="dk2"/>
                </a:solidFill>
                <a:latin typeface="Source Sans Pro"/>
                <a:ea typeface="Source Sans Pro"/>
                <a:cs typeface="Source Sans Pro"/>
                <a:sym typeface="Source Sans Pro"/>
              </a:rPr>
              <a:t>Infrastructure</a:t>
            </a:r>
            <a:endParaRPr b="1" sz="2300">
              <a:solidFill>
                <a:schemeClr val="dk2"/>
              </a:solidFill>
              <a:latin typeface="Source Sans Pro"/>
              <a:ea typeface="Source Sans Pro"/>
              <a:cs typeface="Source Sans Pro"/>
              <a:sym typeface="Source Sans Pro"/>
            </a:endParaRPr>
          </a:p>
        </p:txBody>
      </p:sp>
      <p:sp>
        <p:nvSpPr>
          <p:cNvPr id="1361" name="Google Shape;1361;p66"/>
          <p:cNvSpPr/>
          <p:nvPr/>
        </p:nvSpPr>
        <p:spPr>
          <a:xfrm>
            <a:off x="1081900" y="3629258"/>
            <a:ext cx="2062800" cy="295800"/>
          </a:xfrm>
          <a:prstGeom prst="rect">
            <a:avLst/>
          </a:prstGeom>
          <a:noFill/>
          <a:ln>
            <a:noFill/>
          </a:ln>
        </p:spPr>
        <p:txBody>
          <a:bodyPr anchorCtr="0" anchor="b" bIns="90000" lIns="91425" spcFirstLastPara="1" rIns="91425" wrap="square" tIns="90000">
            <a:noAutofit/>
          </a:bodyPr>
          <a:lstStyle/>
          <a:p>
            <a:pPr indent="0" lvl="0" marL="0" marR="0" rtl="0" algn="l">
              <a:lnSpc>
                <a:spcPct val="100000"/>
              </a:lnSpc>
              <a:spcBef>
                <a:spcPts val="0"/>
              </a:spcBef>
              <a:spcAft>
                <a:spcPts val="0"/>
              </a:spcAft>
              <a:buClr>
                <a:srgbClr val="FFFFFF"/>
              </a:buClr>
              <a:buSzPts val="1600"/>
              <a:buFont typeface="Arial"/>
              <a:buNone/>
            </a:pPr>
            <a:r>
              <a:rPr b="1" lang="en" sz="2300">
                <a:solidFill>
                  <a:schemeClr val="dk2"/>
                </a:solidFill>
                <a:latin typeface="Source Sans Pro"/>
                <a:ea typeface="Source Sans Pro"/>
                <a:cs typeface="Source Sans Pro"/>
                <a:sym typeface="Source Sans Pro"/>
              </a:rPr>
              <a:t>Labor Force</a:t>
            </a:r>
            <a:endParaRPr b="1" sz="2300">
              <a:solidFill>
                <a:schemeClr val="dk2"/>
              </a:solidFill>
              <a:latin typeface="Source Sans Pro"/>
              <a:ea typeface="Source Sans Pro"/>
              <a:cs typeface="Source Sans Pro"/>
              <a:sym typeface="Source Sans Pro"/>
            </a:endParaRPr>
          </a:p>
        </p:txBody>
      </p:sp>
      <p:sp>
        <p:nvSpPr>
          <p:cNvPr id="1362" name="Google Shape;1362;p66"/>
          <p:cNvSpPr/>
          <p:nvPr/>
        </p:nvSpPr>
        <p:spPr>
          <a:xfrm>
            <a:off x="5694519" y="979900"/>
            <a:ext cx="2062800" cy="300000"/>
          </a:xfrm>
          <a:prstGeom prst="rect">
            <a:avLst/>
          </a:prstGeom>
          <a:noFill/>
          <a:ln>
            <a:noFill/>
          </a:ln>
        </p:spPr>
        <p:txBody>
          <a:bodyPr anchorCtr="0" anchor="b" bIns="90000" lIns="91425" spcFirstLastPara="1" rIns="91425" wrap="square" tIns="90000">
            <a:noAutofit/>
          </a:bodyPr>
          <a:lstStyle/>
          <a:p>
            <a:pPr indent="0" lvl="0" marL="0" marR="0" rtl="0" algn="r">
              <a:lnSpc>
                <a:spcPct val="100000"/>
              </a:lnSpc>
              <a:spcBef>
                <a:spcPts val="0"/>
              </a:spcBef>
              <a:spcAft>
                <a:spcPts val="0"/>
              </a:spcAft>
              <a:buClr>
                <a:srgbClr val="FFFFFF"/>
              </a:buClr>
              <a:buSzPts val="1600"/>
              <a:buFont typeface="Arial"/>
              <a:buNone/>
            </a:pPr>
            <a:r>
              <a:rPr b="1" lang="en" sz="2300">
                <a:solidFill>
                  <a:schemeClr val="dk2"/>
                </a:solidFill>
                <a:latin typeface="Source Sans Pro"/>
                <a:ea typeface="Source Sans Pro"/>
                <a:cs typeface="Source Sans Pro"/>
                <a:sym typeface="Source Sans Pro"/>
              </a:rPr>
              <a:t>Trend</a:t>
            </a:r>
            <a:endParaRPr b="1" sz="2300">
              <a:solidFill>
                <a:schemeClr val="dk2"/>
              </a:solidFill>
              <a:latin typeface="Source Sans Pro"/>
              <a:ea typeface="Source Sans Pro"/>
              <a:cs typeface="Source Sans Pro"/>
              <a:sym typeface="Source Sans Pro"/>
            </a:endParaRPr>
          </a:p>
        </p:txBody>
      </p:sp>
      <p:sp>
        <p:nvSpPr>
          <p:cNvPr id="1363" name="Google Shape;1363;p66"/>
          <p:cNvSpPr/>
          <p:nvPr/>
        </p:nvSpPr>
        <p:spPr>
          <a:xfrm>
            <a:off x="6380319" y="2219128"/>
            <a:ext cx="2062800" cy="300000"/>
          </a:xfrm>
          <a:prstGeom prst="rect">
            <a:avLst/>
          </a:prstGeom>
          <a:noFill/>
          <a:ln>
            <a:noFill/>
          </a:ln>
        </p:spPr>
        <p:txBody>
          <a:bodyPr anchorCtr="0" anchor="b" bIns="90000" lIns="91425" spcFirstLastPara="1" rIns="91425" wrap="square" tIns="90000">
            <a:noAutofit/>
          </a:bodyPr>
          <a:lstStyle/>
          <a:p>
            <a:pPr indent="0" lvl="0" marL="0" marR="0" rtl="0" algn="r">
              <a:lnSpc>
                <a:spcPct val="100000"/>
              </a:lnSpc>
              <a:spcBef>
                <a:spcPts val="0"/>
              </a:spcBef>
              <a:spcAft>
                <a:spcPts val="0"/>
              </a:spcAft>
              <a:buClr>
                <a:srgbClr val="FFFFFF"/>
              </a:buClr>
              <a:buSzPts val="1600"/>
              <a:buFont typeface="Arial"/>
              <a:buNone/>
            </a:pPr>
            <a:r>
              <a:rPr b="1" lang="en" sz="2300">
                <a:solidFill>
                  <a:schemeClr val="dk2"/>
                </a:solidFill>
                <a:latin typeface="Source Sans Pro"/>
                <a:ea typeface="Source Sans Pro"/>
                <a:cs typeface="Source Sans Pro"/>
                <a:sym typeface="Source Sans Pro"/>
              </a:rPr>
              <a:t>Education</a:t>
            </a:r>
            <a:endParaRPr b="1" sz="2300">
              <a:solidFill>
                <a:schemeClr val="dk2"/>
              </a:solidFill>
              <a:latin typeface="Source Sans Pro"/>
              <a:ea typeface="Source Sans Pro"/>
              <a:cs typeface="Source Sans Pro"/>
              <a:sym typeface="Source Sans Pro"/>
            </a:endParaRPr>
          </a:p>
        </p:txBody>
      </p:sp>
      <p:sp>
        <p:nvSpPr>
          <p:cNvPr id="1364" name="Google Shape;1364;p66"/>
          <p:cNvSpPr/>
          <p:nvPr/>
        </p:nvSpPr>
        <p:spPr>
          <a:xfrm>
            <a:off x="5694475" y="3406800"/>
            <a:ext cx="2223000" cy="757200"/>
          </a:xfrm>
          <a:prstGeom prst="rect">
            <a:avLst/>
          </a:prstGeom>
          <a:noFill/>
          <a:ln>
            <a:noFill/>
          </a:ln>
        </p:spPr>
        <p:txBody>
          <a:bodyPr anchorCtr="0" anchor="b" bIns="90000" lIns="91425" spcFirstLastPara="1" rIns="91425" wrap="square" tIns="90000">
            <a:noAutofit/>
          </a:bodyPr>
          <a:lstStyle/>
          <a:p>
            <a:pPr indent="0" lvl="0" marL="0" marR="0" rtl="0" algn="r">
              <a:lnSpc>
                <a:spcPct val="100000"/>
              </a:lnSpc>
              <a:spcBef>
                <a:spcPts val="0"/>
              </a:spcBef>
              <a:spcAft>
                <a:spcPts val="0"/>
              </a:spcAft>
              <a:buClr>
                <a:srgbClr val="FFFFFF"/>
              </a:buClr>
              <a:buSzPts val="1600"/>
              <a:buFont typeface="Arial"/>
              <a:buNone/>
            </a:pPr>
            <a:r>
              <a:rPr b="1" lang="en" sz="2300">
                <a:solidFill>
                  <a:schemeClr val="dk2"/>
                </a:solidFill>
                <a:latin typeface="Source Sans Pro"/>
                <a:ea typeface="Source Sans Pro"/>
                <a:cs typeface="Source Sans Pro"/>
                <a:sym typeface="Source Sans Pro"/>
              </a:rPr>
              <a:t>Geoeconomic Characteristics</a:t>
            </a:r>
            <a:endParaRPr b="1" sz="2300">
              <a:solidFill>
                <a:schemeClr val="dk2"/>
              </a:solidFill>
              <a:latin typeface="Source Sans Pro"/>
              <a:ea typeface="Source Sans Pro"/>
              <a:cs typeface="Source Sans Pro"/>
              <a:sym typeface="Source Sans Pro"/>
            </a:endParaRPr>
          </a:p>
        </p:txBody>
      </p:sp>
      <p:sp>
        <p:nvSpPr>
          <p:cNvPr id="1365" name="Google Shape;1365;p66"/>
          <p:cNvSpPr txBox="1"/>
          <p:nvPr/>
        </p:nvSpPr>
        <p:spPr>
          <a:xfrm>
            <a:off x="929500" y="1397575"/>
            <a:ext cx="22887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chemeClr val="dk2"/>
                </a:solidFill>
                <a:latin typeface="Source Sans Pro"/>
                <a:ea typeface="Source Sans Pro"/>
                <a:cs typeface="Source Sans Pro"/>
                <a:sym typeface="Source Sans Pro"/>
              </a:rPr>
              <a:t>Generally</a:t>
            </a:r>
            <a:r>
              <a:rPr lang="en">
                <a:solidFill>
                  <a:schemeClr val="dk2"/>
                </a:solidFill>
                <a:latin typeface="Source Sans Pro"/>
                <a:ea typeface="Source Sans Pro"/>
                <a:cs typeface="Source Sans Pro"/>
                <a:sym typeface="Source Sans Pro"/>
              </a:rPr>
              <a:t>, these counties have higher microbusiness density than others</a:t>
            </a:r>
            <a:endParaRPr>
              <a:solidFill>
                <a:schemeClr val="dk2"/>
              </a:solidFill>
              <a:latin typeface="Source Sans Pro"/>
              <a:ea typeface="Source Sans Pro"/>
              <a:cs typeface="Source Sans Pro"/>
              <a:sym typeface="Source Sans Pro"/>
            </a:endParaRPr>
          </a:p>
        </p:txBody>
      </p:sp>
      <p:sp>
        <p:nvSpPr>
          <p:cNvPr id="1366" name="Google Shape;1366;p66"/>
          <p:cNvSpPr txBox="1"/>
          <p:nvPr/>
        </p:nvSpPr>
        <p:spPr>
          <a:xfrm>
            <a:off x="409000" y="2690463"/>
            <a:ext cx="2430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chemeClr val="dk2"/>
                </a:solidFill>
                <a:latin typeface="Source Sans Pro"/>
                <a:ea typeface="Source Sans Pro"/>
                <a:cs typeface="Source Sans Pro"/>
                <a:sym typeface="Source Sans Pro"/>
              </a:rPr>
              <a:t>Access to Internet are </a:t>
            </a:r>
            <a:r>
              <a:rPr lang="en">
                <a:solidFill>
                  <a:schemeClr val="dk2"/>
                </a:solidFill>
                <a:latin typeface="Source Sans Pro"/>
                <a:ea typeface="Source Sans Pro"/>
                <a:cs typeface="Source Sans Pro"/>
                <a:sym typeface="Source Sans Pro"/>
              </a:rPr>
              <a:t>crucial</a:t>
            </a:r>
            <a:r>
              <a:rPr lang="en">
                <a:solidFill>
                  <a:schemeClr val="dk2"/>
                </a:solidFill>
                <a:latin typeface="Source Sans Pro"/>
                <a:ea typeface="Source Sans Pro"/>
                <a:cs typeface="Source Sans Pro"/>
                <a:sym typeface="Source Sans Pro"/>
              </a:rPr>
              <a:t> for micro-business growth</a:t>
            </a:r>
            <a:endParaRPr>
              <a:solidFill>
                <a:schemeClr val="dk2"/>
              </a:solidFill>
              <a:latin typeface="Source Sans Pro"/>
              <a:ea typeface="Source Sans Pro"/>
              <a:cs typeface="Source Sans Pro"/>
              <a:sym typeface="Source Sans Pro"/>
            </a:endParaRPr>
          </a:p>
        </p:txBody>
      </p:sp>
      <p:sp>
        <p:nvSpPr>
          <p:cNvPr id="1367" name="Google Shape;1367;p66"/>
          <p:cNvSpPr txBox="1"/>
          <p:nvPr/>
        </p:nvSpPr>
        <p:spPr>
          <a:xfrm>
            <a:off x="1081900" y="3830950"/>
            <a:ext cx="2430900" cy="51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chemeClr val="dk2"/>
                </a:solidFill>
                <a:latin typeface="Source Sans Pro"/>
                <a:ea typeface="Source Sans Pro"/>
                <a:cs typeface="Source Sans Pro"/>
                <a:sym typeface="Source Sans Pro"/>
              </a:rPr>
              <a:t>High foreign-born workers and low unemployment rate helps boost business growth</a:t>
            </a:r>
            <a:endParaRPr>
              <a:solidFill>
                <a:schemeClr val="dk2"/>
              </a:solidFill>
              <a:latin typeface="Source Sans Pro"/>
              <a:ea typeface="Source Sans Pro"/>
              <a:cs typeface="Source Sans Pro"/>
              <a:sym typeface="Source Sans Pro"/>
            </a:endParaRPr>
          </a:p>
        </p:txBody>
      </p:sp>
      <p:sp>
        <p:nvSpPr>
          <p:cNvPr id="1368" name="Google Shape;1368;p66"/>
          <p:cNvSpPr txBox="1"/>
          <p:nvPr/>
        </p:nvSpPr>
        <p:spPr>
          <a:xfrm>
            <a:off x="6380275" y="2408203"/>
            <a:ext cx="2062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a:solidFill>
                  <a:schemeClr val="dk2"/>
                </a:solidFill>
                <a:latin typeface="Source Sans Pro"/>
                <a:ea typeface="Source Sans Pro"/>
                <a:cs typeface="Source Sans Pro"/>
                <a:sym typeface="Source Sans Pro"/>
              </a:rPr>
              <a:t>College education might foster </a:t>
            </a:r>
            <a:r>
              <a:rPr lang="en">
                <a:solidFill>
                  <a:schemeClr val="dk2"/>
                </a:solidFill>
                <a:latin typeface="Source Sans Pro"/>
                <a:ea typeface="Source Sans Pro"/>
                <a:cs typeface="Source Sans Pro"/>
                <a:sym typeface="Source Sans Pro"/>
              </a:rPr>
              <a:t>entrepreneurship and business acumen</a:t>
            </a:r>
            <a:endParaRPr>
              <a:solidFill>
                <a:schemeClr val="dk2"/>
              </a:solidFill>
              <a:latin typeface="Source Sans Pro"/>
              <a:ea typeface="Source Sans Pro"/>
              <a:cs typeface="Source Sans Pro"/>
              <a:sym typeface="Source Sans Pro"/>
            </a:endParaRPr>
          </a:p>
        </p:txBody>
      </p:sp>
      <p:sp>
        <p:nvSpPr>
          <p:cNvPr id="1369" name="Google Shape;1369;p66"/>
          <p:cNvSpPr txBox="1"/>
          <p:nvPr/>
        </p:nvSpPr>
        <p:spPr>
          <a:xfrm>
            <a:off x="5615825" y="1168975"/>
            <a:ext cx="21414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a:solidFill>
                  <a:schemeClr val="dk2"/>
                </a:solidFill>
                <a:latin typeface="Source Sans Pro"/>
                <a:ea typeface="Source Sans Pro"/>
                <a:cs typeface="Source Sans Pro"/>
                <a:sym typeface="Source Sans Pro"/>
              </a:rPr>
              <a:t>Overall, micro-businesses in the U.S. are growing</a:t>
            </a:r>
            <a:endParaRPr>
              <a:solidFill>
                <a:schemeClr val="dk2"/>
              </a:solidFill>
              <a:latin typeface="Source Sans Pro"/>
              <a:ea typeface="Source Sans Pro"/>
              <a:cs typeface="Source Sans Pro"/>
              <a:sym typeface="Source Sans Pro"/>
            </a:endParaRPr>
          </a:p>
        </p:txBody>
      </p:sp>
      <p:sp>
        <p:nvSpPr>
          <p:cNvPr id="1370" name="Google Shape;1370;p66"/>
          <p:cNvSpPr txBox="1"/>
          <p:nvPr/>
        </p:nvSpPr>
        <p:spPr>
          <a:xfrm>
            <a:off x="5158625" y="4062500"/>
            <a:ext cx="2663100" cy="518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a:solidFill>
                  <a:schemeClr val="dk2"/>
                </a:solidFill>
                <a:latin typeface="Source Sans Pro"/>
                <a:ea typeface="Source Sans Pro"/>
                <a:cs typeface="Source Sans Pro"/>
                <a:sym typeface="Source Sans Pro"/>
              </a:rPr>
              <a:t>Counties with tourism resources or suburban areas bring more opportunities</a:t>
            </a:r>
            <a:endParaRPr>
              <a:solidFill>
                <a:schemeClr val="dk2"/>
              </a:solidFill>
              <a:latin typeface="Source Sans Pro"/>
              <a:ea typeface="Source Sans Pro"/>
              <a:cs typeface="Source Sans Pro"/>
              <a:sym typeface="Source Sans Pro"/>
            </a:endParaRPr>
          </a:p>
        </p:txBody>
      </p:sp>
      <p:sp>
        <p:nvSpPr>
          <p:cNvPr id="1371" name="Google Shape;137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67"/>
          <p:cNvSpPr txBox="1"/>
          <p:nvPr>
            <p:ph type="title"/>
          </p:nvPr>
        </p:nvSpPr>
        <p:spPr>
          <a:xfrm>
            <a:off x="213400" y="63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RECOMMENDATIONS</a:t>
            </a:r>
            <a:endParaRPr>
              <a:solidFill>
                <a:schemeClr val="accent1"/>
              </a:solidFill>
              <a:latin typeface="Overpass SemiBold"/>
              <a:ea typeface="Overpass SemiBold"/>
              <a:cs typeface="Overpass SemiBold"/>
              <a:sym typeface="Overpass SemiBold"/>
            </a:endParaRPr>
          </a:p>
        </p:txBody>
      </p:sp>
      <p:cxnSp>
        <p:nvCxnSpPr>
          <p:cNvPr id="1377" name="Google Shape;1377;p67"/>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grpSp>
        <p:nvGrpSpPr>
          <p:cNvPr id="1378" name="Google Shape;1378;p67"/>
          <p:cNvGrpSpPr/>
          <p:nvPr/>
        </p:nvGrpSpPr>
        <p:grpSpPr>
          <a:xfrm>
            <a:off x="8481731" y="170855"/>
            <a:ext cx="366196" cy="357005"/>
            <a:chOff x="3542281" y="1505605"/>
            <a:chExt cx="366196" cy="357005"/>
          </a:xfrm>
        </p:grpSpPr>
        <p:sp>
          <p:nvSpPr>
            <p:cNvPr id="1379" name="Google Shape;1379;p67"/>
            <p:cNvSpPr/>
            <p:nvPr/>
          </p:nvSpPr>
          <p:spPr>
            <a:xfrm>
              <a:off x="3612133" y="1573592"/>
              <a:ext cx="226466" cy="226703"/>
            </a:xfrm>
            <a:custGeom>
              <a:rect b="b" l="l" r="r" t="t"/>
              <a:pathLst>
                <a:path extrusionOk="0" h="8633" w="8624">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7"/>
            <p:cNvSpPr/>
            <p:nvPr/>
          </p:nvSpPr>
          <p:spPr>
            <a:xfrm>
              <a:off x="3657379" y="1652740"/>
              <a:ext cx="135974" cy="136001"/>
            </a:xfrm>
            <a:custGeom>
              <a:rect b="b" l="l" r="r" t="t"/>
              <a:pathLst>
                <a:path extrusionOk="0" h="5179" w="5178">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
            <p:cNvSpPr/>
            <p:nvPr/>
          </p:nvSpPr>
          <p:spPr>
            <a:xfrm>
              <a:off x="3542281" y="1681153"/>
              <a:ext cx="54805" cy="11318"/>
            </a:xfrm>
            <a:custGeom>
              <a:rect b="b" l="l" r="r" t="t"/>
              <a:pathLst>
                <a:path extrusionOk="0" h="431" w="2087">
                  <a:moveTo>
                    <a:pt x="287" y="0"/>
                  </a:moveTo>
                  <a:cubicBezTo>
                    <a:pt x="0" y="0"/>
                    <a:pt x="0" y="431"/>
                    <a:pt x="287" y="431"/>
                  </a:cubicBezTo>
                  <a:lnTo>
                    <a:pt x="1799" y="431"/>
                  </a:lnTo>
                  <a:cubicBezTo>
                    <a:pt x="2087" y="431"/>
                    <a:pt x="2087" y="0"/>
                    <a:pt x="1799"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7"/>
            <p:cNvSpPr/>
            <p:nvPr/>
          </p:nvSpPr>
          <p:spPr>
            <a:xfrm>
              <a:off x="3853909" y="1681153"/>
              <a:ext cx="54568" cy="11318"/>
            </a:xfrm>
            <a:custGeom>
              <a:rect b="b" l="l" r="r" t="t"/>
              <a:pathLst>
                <a:path extrusionOk="0" h="431" w="2078">
                  <a:moveTo>
                    <a:pt x="287" y="0"/>
                  </a:moveTo>
                  <a:cubicBezTo>
                    <a:pt x="0" y="0"/>
                    <a:pt x="0" y="431"/>
                    <a:pt x="287" y="431"/>
                  </a:cubicBezTo>
                  <a:lnTo>
                    <a:pt x="1790" y="431"/>
                  </a:lnTo>
                  <a:cubicBezTo>
                    <a:pt x="2077" y="431"/>
                    <a:pt x="2077" y="0"/>
                    <a:pt x="1790"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3719694" y="1505605"/>
              <a:ext cx="11344" cy="50918"/>
            </a:xfrm>
            <a:custGeom>
              <a:rect b="b" l="l" r="r" t="t"/>
              <a:pathLst>
                <a:path extrusionOk="0" h="1939" w="432">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3639023" y="1798850"/>
              <a:ext cx="25814" cy="31092"/>
            </a:xfrm>
            <a:custGeom>
              <a:rect b="b" l="l" r="r" t="t"/>
              <a:pathLst>
                <a:path extrusionOk="0" h="1184" w="983">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3786053" y="1543761"/>
              <a:ext cx="25971" cy="31092"/>
            </a:xfrm>
            <a:custGeom>
              <a:rect b="b" l="l" r="r" t="t"/>
              <a:pathLst>
                <a:path extrusionOk="0" h="1184" w="989">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3579728" y="1601874"/>
              <a:ext cx="35950" cy="22741"/>
            </a:xfrm>
            <a:custGeom>
              <a:rect b="b" l="l" r="r" t="t"/>
              <a:pathLst>
                <a:path extrusionOk="0" h="866" w="1369">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7"/>
            <p:cNvSpPr/>
            <p:nvPr/>
          </p:nvSpPr>
          <p:spPr>
            <a:xfrm>
              <a:off x="3834818" y="1749167"/>
              <a:ext cx="35687" cy="22741"/>
            </a:xfrm>
            <a:custGeom>
              <a:rect b="b" l="l" r="r" t="t"/>
              <a:pathLst>
                <a:path extrusionOk="0" h="866" w="1359">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7"/>
            <p:cNvSpPr/>
            <p:nvPr/>
          </p:nvSpPr>
          <p:spPr>
            <a:xfrm>
              <a:off x="3786000" y="1798850"/>
              <a:ext cx="25709" cy="31092"/>
            </a:xfrm>
            <a:custGeom>
              <a:rect b="b" l="l" r="r" t="t"/>
              <a:pathLst>
                <a:path extrusionOk="0" h="1184" w="979">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3638472" y="1543761"/>
              <a:ext cx="25971" cy="31092"/>
            </a:xfrm>
            <a:custGeom>
              <a:rect b="b" l="l" r="r" t="t"/>
              <a:pathLst>
                <a:path extrusionOk="0" h="1184" w="989">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3835317" y="1601507"/>
              <a:ext cx="36291" cy="23109"/>
            </a:xfrm>
            <a:custGeom>
              <a:rect b="b" l="l" r="r" t="t"/>
              <a:pathLst>
                <a:path extrusionOk="0" h="880" w="1382">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3579964" y="1749167"/>
              <a:ext cx="35950" cy="22741"/>
            </a:xfrm>
            <a:custGeom>
              <a:rect b="b" l="l" r="r" t="t"/>
              <a:pathLst>
                <a:path extrusionOk="0" h="866" w="1369">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3737209" y="1591764"/>
              <a:ext cx="80776" cy="68302"/>
            </a:xfrm>
            <a:custGeom>
              <a:rect b="b" l="l" r="r" t="t"/>
              <a:pathLst>
                <a:path extrusionOk="0" h="2601" w="3076">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3691307" y="1732150"/>
              <a:ext cx="68118" cy="102073"/>
            </a:xfrm>
            <a:custGeom>
              <a:rect b="b" l="l" r="r" t="t"/>
              <a:pathLst>
                <a:path extrusionOk="0" h="3887" w="2594">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7"/>
            <p:cNvSpPr/>
            <p:nvPr/>
          </p:nvSpPr>
          <p:spPr>
            <a:xfrm>
              <a:off x="3691307" y="1751267"/>
              <a:ext cx="68118" cy="82955"/>
            </a:xfrm>
            <a:custGeom>
              <a:rect b="b" l="l" r="r" t="t"/>
              <a:pathLst>
                <a:path extrusionOk="0" h="3159" w="2594">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3712656" y="1732150"/>
              <a:ext cx="25420" cy="17122"/>
            </a:xfrm>
            <a:custGeom>
              <a:rect b="b" l="l" r="r" t="t"/>
              <a:pathLst>
                <a:path extrusionOk="0" h="652" w="968">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3702625" y="1686930"/>
              <a:ext cx="45509" cy="51049"/>
            </a:xfrm>
            <a:custGeom>
              <a:rect b="b" l="l" r="r" t="t"/>
              <a:pathLst>
                <a:path extrusionOk="0" h="1944" w="1733">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3702625" y="1686930"/>
              <a:ext cx="31171" cy="50944"/>
            </a:xfrm>
            <a:custGeom>
              <a:rect b="b" l="l" r="r" t="t"/>
              <a:pathLst>
                <a:path extrusionOk="0" h="1940" w="1187">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3702625" y="1834196"/>
              <a:ext cx="45509" cy="28177"/>
            </a:xfrm>
            <a:custGeom>
              <a:rect b="b" l="l" r="r" t="t"/>
              <a:pathLst>
                <a:path extrusionOk="0" h="1073" w="1733">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a:off x="3691307" y="1759303"/>
              <a:ext cx="11344" cy="74920"/>
            </a:xfrm>
            <a:custGeom>
              <a:rect b="b" l="l" r="r" t="t"/>
              <a:pathLst>
                <a:path extrusionOk="0" h="2853" w="432">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7"/>
            <p:cNvSpPr/>
            <p:nvPr/>
          </p:nvSpPr>
          <p:spPr>
            <a:xfrm>
              <a:off x="3748107" y="1759303"/>
              <a:ext cx="11318" cy="74920"/>
            </a:xfrm>
            <a:custGeom>
              <a:rect b="b" l="l" r="r" t="t"/>
              <a:pathLst>
                <a:path extrusionOk="0" h="2853" w="431">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3722477" y="1845514"/>
              <a:ext cx="5803" cy="17095"/>
            </a:xfrm>
            <a:custGeom>
              <a:rect b="b" l="l" r="r" t="t"/>
              <a:pathLst>
                <a:path extrusionOk="0" h="651" w="221">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3702625" y="1686930"/>
              <a:ext cx="45509" cy="22662"/>
            </a:xfrm>
            <a:custGeom>
              <a:rect b="b" l="l" r="r" t="t"/>
              <a:pathLst>
                <a:path extrusionOk="0" h="863" w="1733">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3702625" y="1686930"/>
              <a:ext cx="31171" cy="20640"/>
            </a:xfrm>
            <a:custGeom>
              <a:rect b="b" l="l" r="r" t="t"/>
              <a:pathLst>
                <a:path extrusionOk="0" h="786" w="1187">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67"/>
          <p:cNvSpPr/>
          <p:nvPr/>
        </p:nvSpPr>
        <p:spPr>
          <a:xfrm>
            <a:off x="353455" y="975538"/>
            <a:ext cx="331272" cy="331272"/>
          </a:xfrm>
          <a:custGeom>
            <a:rect b="b" l="l" r="r" t="t"/>
            <a:pathLst>
              <a:path extrusionOk="0" h="9109"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verpass ExtraBold"/>
                <a:ea typeface="Overpass ExtraBold"/>
                <a:cs typeface="Overpass ExtraBold"/>
                <a:sym typeface="Overpass ExtraBold"/>
              </a:rPr>
              <a:t>1</a:t>
            </a:r>
            <a:endParaRPr>
              <a:solidFill>
                <a:schemeClr val="lt2"/>
              </a:solidFill>
              <a:latin typeface="Overpass ExtraBold"/>
              <a:ea typeface="Overpass ExtraBold"/>
              <a:cs typeface="Overpass ExtraBold"/>
              <a:sym typeface="Overpass ExtraBold"/>
            </a:endParaRPr>
          </a:p>
        </p:txBody>
      </p:sp>
      <p:sp>
        <p:nvSpPr>
          <p:cNvPr id="1405" name="Google Shape;1405;p67"/>
          <p:cNvSpPr/>
          <p:nvPr/>
        </p:nvSpPr>
        <p:spPr>
          <a:xfrm>
            <a:off x="353455" y="2008357"/>
            <a:ext cx="331272" cy="330435"/>
          </a:xfrm>
          <a:custGeom>
            <a:rect b="b" l="l" r="r" t="t"/>
            <a:pathLst>
              <a:path extrusionOk="0" h="9086" w="9109">
                <a:moveTo>
                  <a:pt x="4543" y="9085"/>
                </a:moveTo>
                <a:cubicBezTo>
                  <a:pt x="7054" y="9085"/>
                  <a:pt x="9108" y="7054"/>
                  <a:pt x="9108" y="4543"/>
                </a:cubicBezTo>
                <a:cubicBezTo>
                  <a:pt x="9108" y="2032"/>
                  <a:pt x="7054" y="1"/>
                  <a:pt x="4543" y="1"/>
                </a:cubicBezTo>
                <a:cubicBezTo>
                  <a:pt x="2055" y="1"/>
                  <a:pt x="1" y="2032"/>
                  <a:pt x="1" y="4543"/>
                </a:cubicBezTo>
                <a:cubicBezTo>
                  <a:pt x="1" y="7054"/>
                  <a:pt x="2055" y="9085"/>
                  <a:pt x="4543" y="908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verpass ExtraBold"/>
                <a:ea typeface="Overpass ExtraBold"/>
                <a:cs typeface="Overpass ExtraBold"/>
                <a:sym typeface="Overpass ExtraBold"/>
              </a:rPr>
              <a:t>2</a:t>
            </a:r>
            <a:endParaRPr/>
          </a:p>
        </p:txBody>
      </p:sp>
      <p:sp>
        <p:nvSpPr>
          <p:cNvPr id="1406" name="Google Shape;1406;p67"/>
          <p:cNvSpPr/>
          <p:nvPr/>
        </p:nvSpPr>
        <p:spPr>
          <a:xfrm>
            <a:off x="353455" y="3116539"/>
            <a:ext cx="331272" cy="331235"/>
          </a:xfrm>
          <a:custGeom>
            <a:rect b="b" l="l" r="r" t="t"/>
            <a:pathLst>
              <a:path extrusionOk="0" h="9108"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verpass ExtraBold"/>
                <a:ea typeface="Overpass ExtraBold"/>
                <a:cs typeface="Overpass ExtraBold"/>
                <a:sym typeface="Overpass ExtraBold"/>
              </a:rPr>
              <a:t>3</a:t>
            </a:r>
            <a:endParaRPr/>
          </a:p>
        </p:txBody>
      </p:sp>
      <p:sp>
        <p:nvSpPr>
          <p:cNvPr id="1407" name="Google Shape;1407;p67"/>
          <p:cNvSpPr txBox="1"/>
          <p:nvPr>
            <p:ph idx="3" type="subTitle"/>
          </p:nvPr>
        </p:nvSpPr>
        <p:spPr>
          <a:xfrm>
            <a:off x="843450" y="1899488"/>
            <a:ext cx="2277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Private Investors &amp; financial institutions</a:t>
            </a:r>
            <a:endParaRPr b="1"/>
          </a:p>
        </p:txBody>
      </p:sp>
      <p:sp>
        <p:nvSpPr>
          <p:cNvPr id="1408" name="Google Shape;1408;p67"/>
          <p:cNvSpPr txBox="1"/>
          <p:nvPr>
            <p:ph idx="9" type="subTitle"/>
          </p:nvPr>
        </p:nvSpPr>
        <p:spPr>
          <a:xfrm>
            <a:off x="843450" y="867525"/>
            <a:ext cx="27093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Government Entities </a:t>
            </a:r>
            <a:endParaRPr b="1"/>
          </a:p>
          <a:p>
            <a:pPr indent="0" lvl="0" marL="0" rtl="0" algn="l">
              <a:spcBef>
                <a:spcPts val="0"/>
              </a:spcBef>
              <a:spcAft>
                <a:spcPts val="0"/>
              </a:spcAft>
              <a:buNone/>
            </a:pPr>
            <a:r>
              <a:rPr b="1" lang="en"/>
              <a:t>which wish to boost local microbusiness</a:t>
            </a:r>
            <a:endParaRPr b="1"/>
          </a:p>
        </p:txBody>
      </p:sp>
      <p:sp>
        <p:nvSpPr>
          <p:cNvPr id="1409" name="Google Shape;1409;p67"/>
          <p:cNvSpPr txBox="1"/>
          <p:nvPr>
            <p:ph idx="4294967295" type="subTitle"/>
          </p:nvPr>
        </p:nvSpPr>
        <p:spPr>
          <a:xfrm>
            <a:off x="843450" y="3007626"/>
            <a:ext cx="2277600" cy="70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Services Providers of microbusiness</a:t>
            </a:r>
            <a:endParaRPr b="1"/>
          </a:p>
        </p:txBody>
      </p:sp>
      <p:sp>
        <p:nvSpPr>
          <p:cNvPr id="1410" name="Google Shape;1410;p67"/>
          <p:cNvSpPr txBox="1"/>
          <p:nvPr>
            <p:ph idx="3" type="subTitle"/>
          </p:nvPr>
        </p:nvSpPr>
        <p:spPr>
          <a:xfrm>
            <a:off x="3567475" y="1899100"/>
            <a:ext cx="4712700" cy="701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500"/>
              <a:t>Increasing access to venture capital and financing for targeted areas, </a:t>
            </a:r>
            <a:r>
              <a:rPr lang="en" sz="1500"/>
              <a:t>such as providing </a:t>
            </a:r>
            <a:r>
              <a:rPr lang="en" sz="1500"/>
              <a:t>micro-lending programs, community development financial institutions (CDFIs), or other financing options</a:t>
            </a:r>
            <a:endParaRPr sz="1500"/>
          </a:p>
        </p:txBody>
      </p:sp>
      <p:sp>
        <p:nvSpPr>
          <p:cNvPr id="1411" name="Google Shape;1411;p67"/>
          <p:cNvSpPr txBox="1"/>
          <p:nvPr>
            <p:ph idx="9" type="subTitle"/>
          </p:nvPr>
        </p:nvSpPr>
        <p:spPr>
          <a:xfrm>
            <a:off x="3567475" y="790925"/>
            <a:ext cx="4712700" cy="701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500"/>
              <a:t>Improving broadband access, investing in </a:t>
            </a:r>
            <a:r>
              <a:rPr lang="en" sz="1500"/>
              <a:t>workforce </a:t>
            </a:r>
            <a:r>
              <a:rPr lang="en" sz="1500"/>
              <a:t>education of IT &amp; digital literacy, providing favorable tax policy and labor regulations</a:t>
            </a:r>
            <a:endParaRPr sz="1500"/>
          </a:p>
        </p:txBody>
      </p:sp>
      <p:sp>
        <p:nvSpPr>
          <p:cNvPr id="1412" name="Google Shape;1412;p67"/>
          <p:cNvSpPr txBox="1"/>
          <p:nvPr>
            <p:ph idx="4294967295" type="subTitle"/>
          </p:nvPr>
        </p:nvSpPr>
        <p:spPr>
          <a:xfrm>
            <a:off x="3567475" y="2931025"/>
            <a:ext cx="4712700" cy="701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 sz="1500"/>
              <a:t>Investing more resources on areas with high probability of micro-business growth, such as discount program for company domain sales, marketing tools (see actionable examples in appendix)</a:t>
            </a:r>
            <a:endParaRPr sz="1500"/>
          </a:p>
        </p:txBody>
      </p:sp>
      <p:sp>
        <p:nvSpPr>
          <p:cNvPr id="1413" name="Google Shape;1413;p67"/>
          <p:cNvSpPr/>
          <p:nvPr/>
        </p:nvSpPr>
        <p:spPr>
          <a:xfrm>
            <a:off x="365805" y="4202614"/>
            <a:ext cx="331272" cy="331235"/>
          </a:xfrm>
          <a:custGeom>
            <a:rect b="b" l="l" r="r" t="t"/>
            <a:pathLst>
              <a:path extrusionOk="0" h="9108" w="9109">
                <a:moveTo>
                  <a:pt x="4543" y="9108"/>
                </a:moveTo>
                <a:cubicBezTo>
                  <a:pt x="7054" y="9108"/>
                  <a:pt x="9108" y="7054"/>
                  <a:pt x="9108" y="4566"/>
                </a:cubicBezTo>
                <a:cubicBezTo>
                  <a:pt x="9108" y="2055"/>
                  <a:pt x="7054" y="1"/>
                  <a:pt x="4543" y="1"/>
                </a:cubicBezTo>
                <a:cubicBezTo>
                  <a:pt x="2055" y="1"/>
                  <a:pt x="1" y="2055"/>
                  <a:pt x="1" y="4566"/>
                </a:cubicBezTo>
                <a:cubicBezTo>
                  <a:pt x="1" y="7054"/>
                  <a:pt x="2055" y="9108"/>
                  <a:pt x="4543" y="9108"/>
                </a:cubicBezTo>
                <a:close/>
              </a:path>
            </a:pathLst>
          </a:cu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Overpass ExtraBold"/>
                <a:ea typeface="Overpass ExtraBold"/>
                <a:cs typeface="Overpass ExtraBold"/>
                <a:sym typeface="Overpass ExtraBold"/>
              </a:rPr>
              <a:t>4</a:t>
            </a:r>
            <a:endParaRPr/>
          </a:p>
        </p:txBody>
      </p:sp>
      <p:sp>
        <p:nvSpPr>
          <p:cNvPr id="1414" name="Google Shape;1414;p67"/>
          <p:cNvSpPr txBox="1"/>
          <p:nvPr>
            <p:ph idx="4294967295" type="subTitle"/>
          </p:nvPr>
        </p:nvSpPr>
        <p:spPr>
          <a:xfrm>
            <a:off x="855800" y="4093701"/>
            <a:ext cx="2277600" cy="70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Non-profit Organizations</a:t>
            </a:r>
            <a:endParaRPr b="1"/>
          </a:p>
        </p:txBody>
      </p:sp>
      <p:sp>
        <p:nvSpPr>
          <p:cNvPr id="1415" name="Google Shape;1415;p67"/>
          <p:cNvSpPr txBox="1"/>
          <p:nvPr>
            <p:ph idx="4294967295" type="subTitle"/>
          </p:nvPr>
        </p:nvSpPr>
        <p:spPr>
          <a:xfrm>
            <a:off x="3567475" y="4093700"/>
            <a:ext cx="4712700" cy="701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 sz="1500"/>
              <a:t>Facilitating local marginal groups through trainings (e.g. </a:t>
            </a:r>
            <a:r>
              <a:rPr lang="en" sz="1500"/>
              <a:t>language</a:t>
            </a:r>
            <a:r>
              <a:rPr lang="en" sz="1500"/>
              <a:t>, digital skills) to secure </a:t>
            </a:r>
            <a:r>
              <a:rPr lang="en" sz="1500"/>
              <a:t>employment in micro-business and </a:t>
            </a:r>
            <a:r>
              <a:rPr lang="en" sz="1500"/>
              <a:t>gig-economy </a:t>
            </a:r>
            <a:endParaRPr sz="1500"/>
          </a:p>
        </p:txBody>
      </p:sp>
      <p:sp>
        <p:nvSpPr>
          <p:cNvPr id="1416" name="Google Shape;141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68"/>
          <p:cNvSpPr txBox="1"/>
          <p:nvPr>
            <p:ph type="ctrTitle"/>
          </p:nvPr>
        </p:nvSpPr>
        <p:spPr>
          <a:xfrm>
            <a:off x="314500" y="2257250"/>
            <a:ext cx="3183300" cy="9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latin typeface="Overpass"/>
                <a:ea typeface="Overpass"/>
                <a:cs typeface="Overpass"/>
                <a:sym typeface="Overpass"/>
              </a:rPr>
              <a:t>THANKS!</a:t>
            </a:r>
            <a:endParaRPr sz="4200">
              <a:solidFill>
                <a:schemeClr val="accent1"/>
              </a:solidFill>
              <a:latin typeface="Overpass SemiBold"/>
              <a:ea typeface="Overpass SemiBold"/>
              <a:cs typeface="Overpass SemiBold"/>
              <a:sym typeface="Overpass SemiBold"/>
            </a:endParaRPr>
          </a:p>
        </p:txBody>
      </p:sp>
      <p:sp>
        <p:nvSpPr>
          <p:cNvPr id="1422" name="Google Shape;1422;p68"/>
          <p:cNvSpPr txBox="1"/>
          <p:nvPr>
            <p:ph idx="1" type="subTitle"/>
          </p:nvPr>
        </p:nvSpPr>
        <p:spPr>
          <a:xfrm>
            <a:off x="379925" y="3248150"/>
            <a:ext cx="3232500" cy="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Platforms</a:t>
            </a:r>
            <a:endParaRPr/>
          </a:p>
          <a:p>
            <a:pPr indent="0" lvl="0" marL="0" rtl="0" algn="l">
              <a:spcBef>
                <a:spcPts val="0"/>
              </a:spcBef>
              <a:spcAft>
                <a:spcPts val="0"/>
              </a:spcAft>
              <a:buNone/>
            </a:pPr>
            <a:r>
              <a:rPr lang="en"/>
              <a:t>Group 5</a:t>
            </a:r>
            <a:endParaRPr/>
          </a:p>
          <a:p>
            <a:pPr indent="0" lvl="0" marL="0" rtl="0" algn="l">
              <a:spcBef>
                <a:spcPts val="0"/>
              </a:spcBef>
              <a:spcAft>
                <a:spcPts val="0"/>
              </a:spcAft>
              <a:buNone/>
            </a:pPr>
            <a:r>
              <a:rPr lang="en"/>
              <a:t>Mar 6, 2023</a:t>
            </a:r>
            <a:endParaRPr/>
          </a:p>
        </p:txBody>
      </p:sp>
      <p:grpSp>
        <p:nvGrpSpPr>
          <p:cNvPr id="1423" name="Google Shape;1423;p68"/>
          <p:cNvGrpSpPr/>
          <p:nvPr/>
        </p:nvGrpSpPr>
        <p:grpSpPr>
          <a:xfrm>
            <a:off x="4595668" y="1940384"/>
            <a:ext cx="1194493" cy="2967274"/>
            <a:chOff x="1126243" y="1616884"/>
            <a:chExt cx="1194493" cy="2967274"/>
          </a:xfrm>
        </p:grpSpPr>
        <p:sp>
          <p:nvSpPr>
            <p:cNvPr id="1424" name="Google Shape;1424;p68"/>
            <p:cNvSpPr/>
            <p:nvPr/>
          </p:nvSpPr>
          <p:spPr>
            <a:xfrm>
              <a:off x="1306901" y="1619406"/>
              <a:ext cx="287271" cy="447852"/>
            </a:xfrm>
            <a:custGeom>
              <a:rect b="b" l="l" r="r" t="t"/>
              <a:pathLst>
                <a:path extrusionOk="0" h="4440" w="2848">
                  <a:moveTo>
                    <a:pt x="0" y="4439"/>
                  </a:moveTo>
                  <a:lnTo>
                    <a:pt x="529" y="4439"/>
                  </a:lnTo>
                  <a:cubicBezTo>
                    <a:pt x="1808" y="4439"/>
                    <a:pt x="2847" y="3400"/>
                    <a:pt x="2847" y="2121"/>
                  </a:cubicBezTo>
                  <a:lnTo>
                    <a:pt x="2847" y="578"/>
                  </a:lnTo>
                  <a:cubicBezTo>
                    <a:pt x="2847" y="264"/>
                    <a:pt x="2591" y="0"/>
                    <a:pt x="2270" y="0"/>
                  </a:cubicBezTo>
                  <a:lnTo>
                    <a:pt x="2270" y="0"/>
                  </a:lnTo>
                  <a:cubicBezTo>
                    <a:pt x="1024" y="0"/>
                    <a:pt x="0" y="1015"/>
                    <a:pt x="0" y="2269"/>
                  </a:cubicBezTo>
                  <a:close/>
                </a:path>
              </a:pathLst>
            </a:custGeom>
            <a:gradFill>
              <a:gsLst>
                <a:gs pos="0">
                  <a:srgbClr val="4F3F9B"/>
                </a:gs>
                <a:gs pos="100000">
                  <a:srgbClr val="221D3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p:nvPr/>
          </p:nvSpPr>
          <p:spPr>
            <a:xfrm>
              <a:off x="1326873" y="1838292"/>
              <a:ext cx="154932" cy="310571"/>
            </a:xfrm>
            <a:custGeom>
              <a:rect b="b" l="l" r="r" t="t"/>
              <a:pathLst>
                <a:path extrusionOk="0" h="3079" w="1536">
                  <a:moveTo>
                    <a:pt x="1535" y="3078"/>
                  </a:moveTo>
                  <a:lnTo>
                    <a:pt x="545" y="3078"/>
                  </a:lnTo>
                  <a:lnTo>
                    <a:pt x="1" y="0"/>
                  </a:lnTo>
                  <a:lnTo>
                    <a:pt x="991" y="0"/>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1290258" y="1616884"/>
              <a:ext cx="278092" cy="352128"/>
            </a:xfrm>
            <a:custGeom>
              <a:rect b="b" l="l" r="r" t="t"/>
              <a:pathLst>
                <a:path extrusionOk="0" h="3491" w="2757">
                  <a:moveTo>
                    <a:pt x="0" y="1403"/>
                  </a:moveTo>
                  <a:cubicBezTo>
                    <a:pt x="0" y="627"/>
                    <a:pt x="644" y="0"/>
                    <a:pt x="1428" y="25"/>
                  </a:cubicBezTo>
                  <a:cubicBezTo>
                    <a:pt x="2179" y="50"/>
                    <a:pt x="2756" y="710"/>
                    <a:pt x="2756" y="1461"/>
                  </a:cubicBezTo>
                  <a:lnTo>
                    <a:pt x="2542" y="3177"/>
                  </a:lnTo>
                  <a:cubicBezTo>
                    <a:pt x="2517" y="3367"/>
                    <a:pt x="2327" y="3491"/>
                    <a:pt x="2129" y="3441"/>
                  </a:cubicBezTo>
                  <a:lnTo>
                    <a:pt x="1172" y="3152"/>
                  </a:lnTo>
                  <a:cubicBezTo>
                    <a:pt x="999" y="3103"/>
                    <a:pt x="859" y="3004"/>
                    <a:pt x="760" y="2872"/>
                  </a:cubicBezTo>
                  <a:cubicBezTo>
                    <a:pt x="487" y="2517"/>
                    <a:pt x="0" y="1824"/>
                    <a:pt x="0" y="1403"/>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1551965" y="1814084"/>
              <a:ext cx="30059" cy="59209"/>
            </a:xfrm>
            <a:custGeom>
              <a:rect b="b" l="l" r="r" t="t"/>
              <a:pathLst>
                <a:path extrusionOk="0" h="587" w="298">
                  <a:moveTo>
                    <a:pt x="75" y="1"/>
                  </a:moveTo>
                  <a:lnTo>
                    <a:pt x="281" y="356"/>
                  </a:lnTo>
                  <a:cubicBezTo>
                    <a:pt x="297" y="397"/>
                    <a:pt x="289" y="447"/>
                    <a:pt x="248" y="463"/>
                  </a:cubicBezTo>
                  <a:lnTo>
                    <a:pt x="0" y="587"/>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1597406" y="2181148"/>
              <a:ext cx="329635" cy="434537"/>
            </a:xfrm>
            <a:custGeom>
              <a:rect b="b" l="l" r="r" t="t"/>
              <a:pathLst>
                <a:path extrusionOk="0" h="4308" w="3268">
                  <a:moveTo>
                    <a:pt x="611" y="1"/>
                  </a:moveTo>
                  <a:lnTo>
                    <a:pt x="0" y="1148"/>
                  </a:lnTo>
                  <a:lnTo>
                    <a:pt x="1552" y="3854"/>
                  </a:lnTo>
                  <a:cubicBezTo>
                    <a:pt x="1692" y="4102"/>
                    <a:pt x="1923" y="4250"/>
                    <a:pt x="2170" y="4292"/>
                  </a:cubicBezTo>
                  <a:cubicBezTo>
                    <a:pt x="2222" y="4302"/>
                    <a:pt x="2274" y="4307"/>
                    <a:pt x="2325" y="4307"/>
                  </a:cubicBezTo>
                  <a:cubicBezTo>
                    <a:pt x="2746" y="4307"/>
                    <a:pt x="3126" y="3959"/>
                    <a:pt x="3185" y="3524"/>
                  </a:cubicBezTo>
                  <a:lnTo>
                    <a:pt x="3268" y="3004"/>
                  </a:lnTo>
                  <a:lnTo>
                    <a:pt x="6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1972743" y="4289423"/>
              <a:ext cx="347993" cy="294735"/>
            </a:xfrm>
            <a:custGeom>
              <a:rect b="b" l="l" r="r" t="t"/>
              <a:pathLst>
                <a:path extrusionOk="0" h="2922" w="3450">
                  <a:moveTo>
                    <a:pt x="554" y="2922"/>
                  </a:moveTo>
                  <a:lnTo>
                    <a:pt x="207" y="2922"/>
                  </a:lnTo>
                  <a:lnTo>
                    <a:pt x="1" y="1"/>
                  </a:lnTo>
                  <a:lnTo>
                    <a:pt x="2410" y="1990"/>
                  </a:lnTo>
                  <a:lnTo>
                    <a:pt x="3359" y="2691"/>
                  </a:lnTo>
                  <a:cubicBezTo>
                    <a:pt x="3450" y="2765"/>
                    <a:pt x="3409" y="2922"/>
                    <a:pt x="3293" y="2922"/>
                  </a:cubicBezTo>
                  <a:lnTo>
                    <a:pt x="2064" y="2922"/>
                  </a:lnTo>
                  <a:cubicBezTo>
                    <a:pt x="1552" y="2922"/>
                    <a:pt x="1057" y="2650"/>
                    <a:pt x="743" y="2188"/>
                  </a:cubicBezTo>
                  <a:lnTo>
                    <a:pt x="611" y="1990"/>
                  </a:lnTo>
                  <a:close/>
                </a:path>
              </a:pathLst>
            </a:custGeom>
            <a:gradFill>
              <a:gsLst>
                <a:gs pos="0">
                  <a:srgbClr val="4F3F9B"/>
                </a:gs>
                <a:gs pos="100000">
                  <a:srgbClr val="221D3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8"/>
            <p:cNvSpPr/>
            <p:nvPr/>
          </p:nvSpPr>
          <p:spPr>
            <a:xfrm>
              <a:off x="1874597" y="2050522"/>
              <a:ext cx="139096" cy="142425"/>
            </a:xfrm>
            <a:custGeom>
              <a:rect b="b" l="l" r="r" t="t"/>
              <a:pathLst>
                <a:path extrusionOk="0" h="1412" w="1379">
                  <a:moveTo>
                    <a:pt x="173" y="495"/>
                  </a:moveTo>
                  <a:lnTo>
                    <a:pt x="0" y="1411"/>
                  </a:lnTo>
                  <a:lnTo>
                    <a:pt x="1378" y="710"/>
                  </a:lnTo>
                  <a:lnTo>
                    <a:pt x="1304" y="9"/>
                  </a:lnTo>
                  <a:lnTo>
                    <a:pt x="767" y="9"/>
                  </a:lnTo>
                  <a:cubicBezTo>
                    <a:pt x="479" y="0"/>
                    <a:pt x="231" y="207"/>
                    <a:pt x="173" y="495"/>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8"/>
            <p:cNvSpPr/>
            <p:nvPr/>
          </p:nvSpPr>
          <p:spPr>
            <a:xfrm>
              <a:off x="1963564" y="2050522"/>
              <a:ext cx="115796" cy="35001"/>
            </a:xfrm>
            <a:custGeom>
              <a:rect b="b" l="l" r="r" t="t"/>
              <a:pathLst>
                <a:path extrusionOk="0" h="347" w="1148">
                  <a:moveTo>
                    <a:pt x="1148" y="132"/>
                  </a:moveTo>
                  <a:lnTo>
                    <a:pt x="1148" y="132"/>
                  </a:lnTo>
                  <a:cubicBezTo>
                    <a:pt x="1148" y="75"/>
                    <a:pt x="1074" y="17"/>
                    <a:pt x="999" y="17"/>
                  </a:cubicBezTo>
                  <a:lnTo>
                    <a:pt x="215" y="0"/>
                  </a:lnTo>
                  <a:cubicBezTo>
                    <a:pt x="100" y="0"/>
                    <a:pt x="1" y="75"/>
                    <a:pt x="1" y="174"/>
                  </a:cubicBezTo>
                  <a:lnTo>
                    <a:pt x="1" y="174"/>
                  </a:lnTo>
                  <a:cubicBezTo>
                    <a:pt x="1" y="281"/>
                    <a:pt x="116" y="347"/>
                    <a:pt x="224" y="339"/>
                  </a:cubicBezTo>
                  <a:lnTo>
                    <a:pt x="1016" y="256"/>
                  </a:lnTo>
                  <a:cubicBezTo>
                    <a:pt x="1082" y="248"/>
                    <a:pt x="1148" y="198"/>
                    <a:pt x="1148" y="132"/>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8"/>
            <p:cNvSpPr/>
            <p:nvPr/>
          </p:nvSpPr>
          <p:spPr>
            <a:xfrm>
              <a:off x="1985251" y="2048000"/>
              <a:ext cx="79181" cy="73331"/>
            </a:xfrm>
            <a:custGeom>
              <a:rect b="b" l="l" r="r" t="t"/>
              <a:pathLst>
                <a:path extrusionOk="0" h="727" w="785">
                  <a:moveTo>
                    <a:pt x="760" y="686"/>
                  </a:moveTo>
                  <a:lnTo>
                    <a:pt x="760" y="686"/>
                  </a:lnTo>
                  <a:cubicBezTo>
                    <a:pt x="784" y="644"/>
                    <a:pt x="784" y="578"/>
                    <a:pt x="735" y="529"/>
                  </a:cubicBezTo>
                  <a:lnTo>
                    <a:pt x="281" y="75"/>
                  </a:lnTo>
                  <a:cubicBezTo>
                    <a:pt x="207" y="1"/>
                    <a:pt x="116" y="1"/>
                    <a:pt x="58" y="50"/>
                  </a:cubicBezTo>
                  <a:lnTo>
                    <a:pt x="58" y="50"/>
                  </a:lnTo>
                  <a:cubicBezTo>
                    <a:pt x="0" y="116"/>
                    <a:pt x="25" y="215"/>
                    <a:pt x="99" y="281"/>
                  </a:cubicBezTo>
                  <a:lnTo>
                    <a:pt x="603" y="669"/>
                  </a:lnTo>
                  <a:cubicBezTo>
                    <a:pt x="652" y="727"/>
                    <a:pt x="718" y="727"/>
                    <a:pt x="760" y="686"/>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a:off x="1941171" y="2075437"/>
              <a:ext cx="92495" cy="45895"/>
            </a:xfrm>
            <a:custGeom>
              <a:rect b="b" l="l" r="r" t="t"/>
              <a:pathLst>
                <a:path extrusionOk="0" h="455" w="917">
                  <a:moveTo>
                    <a:pt x="908" y="381"/>
                  </a:moveTo>
                  <a:lnTo>
                    <a:pt x="908" y="381"/>
                  </a:lnTo>
                  <a:cubicBezTo>
                    <a:pt x="916" y="331"/>
                    <a:pt x="883" y="265"/>
                    <a:pt x="825" y="257"/>
                  </a:cubicBezTo>
                  <a:lnTo>
                    <a:pt x="223" y="34"/>
                  </a:lnTo>
                  <a:cubicBezTo>
                    <a:pt x="132" y="1"/>
                    <a:pt x="33" y="34"/>
                    <a:pt x="17" y="108"/>
                  </a:cubicBezTo>
                  <a:lnTo>
                    <a:pt x="17" y="108"/>
                  </a:lnTo>
                  <a:cubicBezTo>
                    <a:pt x="0" y="191"/>
                    <a:pt x="58" y="273"/>
                    <a:pt x="149" y="298"/>
                  </a:cubicBezTo>
                  <a:lnTo>
                    <a:pt x="768" y="447"/>
                  </a:lnTo>
                  <a:cubicBezTo>
                    <a:pt x="834" y="455"/>
                    <a:pt x="883" y="430"/>
                    <a:pt x="908" y="381"/>
                  </a:cubicBezTo>
                  <a:close/>
                </a:path>
              </a:pathLst>
            </a:custGeom>
            <a:solidFill>
              <a:srgbClr val="FC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1971129" y="2063837"/>
              <a:ext cx="79181" cy="73331"/>
            </a:xfrm>
            <a:custGeom>
              <a:rect b="b" l="l" r="r" t="t"/>
              <a:pathLst>
                <a:path extrusionOk="0" h="727" w="785">
                  <a:moveTo>
                    <a:pt x="751" y="685"/>
                  </a:moveTo>
                  <a:lnTo>
                    <a:pt x="751" y="685"/>
                  </a:lnTo>
                  <a:cubicBezTo>
                    <a:pt x="784" y="636"/>
                    <a:pt x="784" y="578"/>
                    <a:pt x="735" y="529"/>
                  </a:cubicBezTo>
                  <a:lnTo>
                    <a:pt x="281" y="75"/>
                  </a:lnTo>
                  <a:cubicBezTo>
                    <a:pt x="206" y="0"/>
                    <a:pt x="116" y="0"/>
                    <a:pt x="50" y="50"/>
                  </a:cubicBezTo>
                  <a:lnTo>
                    <a:pt x="50" y="50"/>
                  </a:lnTo>
                  <a:cubicBezTo>
                    <a:pt x="0" y="116"/>
                    <a:pt x="17" y="215"/>
                    <a:pt x="91" y="281"/>
                  </a:cubicBezTo>
                  <a:lnTo>
                    <a:pt x="594" y="669"/>
                  </a:lnTo>
                  <a:cubicBezTo>
                    <a:pt x="652" y="710"/>
                    <a:pt x="718" y="727"/>
                    <a:pt x="751" y="685"/>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1945307" y="2068779"/>
              <a:ext cx="79181" cy="73432"/>
            </a:xfrm>
            <a:custGeom>
              <a:rect b="b" l="l" r="r" t="t"/>
              <a:pathLst>
                <a:path extrusionOk="0" h="728" w="785">
                  <a:moveTo>
                    <a:pt x="751" y="686"/>
                  </a:moveTo>
                  <a:lnTo>
                    <a:pt x="751" y="686"/>
                  </a:lnTo>
                  <a:cubicBezTo>
                    <a:pt x="784" y="645"/>
                    <a:pt x="784" y="579"/>
                    <a:pt x="727" y="529"/>
                  </a:cubicBezTo>
                  <a:lnTo>
                    <a:pt x="273" y="75"/>
                  </a:lnTo>
                  <a:cubicBezTo>
                    <a:pt x="207" y="1"/>
                    <a:pt x="108" y="1"/>
                    <a:pt x="50" y="50"/>
                  </a:cubicBezTo>
                  <a:lnTo>
                    <a:pt x="50" y="50"/>
                  </a:lnTo>
                  <a:cubicBezTo>
                    <a:pt x="0" y="116"/>
                    <a:pt x="17" y="215"/>
                    <a:pt x="91" y="281"/>
                  </a:cubicBezTo>
                  <a:lnTo>
                    <a:pt x="594" y="669"/>
                  </a:lnTo>
                  <a:cubicBezTo>
                    <a:pt x="644" y="727"/>
                    <a:pt x="718" y="727"/>
                    <a:pt x="751" y="686"/>
                  </a:cubicBezTo>
                  <a:close/>
                </a:path>
              </a:pathLst>
            </a:custGeom>
            <a:solidFill>
              <a:srgbClr val="FC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a:off x="1797936" y="2129604"/>
              <a:ext cx="136675" cy="415372"/>
            </a:xfrm>
            <a:custGeom>
              <a:rect b="b" l="l" r="r" t="t"/>
              <a:pathLst>
                <a:path extrusionOk="0" h="4118" w="1355">
                  <a:moveTo>
                    <a:pt x="900" y="0"/>
                  </a:moveTo>
                  <a:lnTo>
                    <a:pt x="100" y="3375"/>
                  </a:lnTo>
                  <a:cubicBezTo>
                    <a:pt x="1" y="3755"/>
                    <a:pt x="290" y="4118"/>
                    <a:pt x="686" y="4118"/>
                  </a:cubicBezTo>
                  <a:lnTo>
                    <a:pt x="686" y="4118"/>
                  </a:lnTo>
                  <a:cubicBezTo>
                    <a:pt x="1016" y="4118"/>
                    <a:pt x="1280" y="3854"/>
                    <a:pt x="1280" y="3524"/>
                  </a:cubicBezTo>
                  <a:lnTo>
                    <a:pt x="1354" y="207"/>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1899512" y="2084616"/>
              <a:ext cx="87452" cy="79181"/>
            </a:xfrm>
            <a:custGeom>
              <a:rect b="b" l="l" r="r" t="t"/>
              <a:pathLst>
                <a:path extrusionOk="0" h="785" w="867">
                  <a:moveTo>
                    <a:pt x="809" y="83"/>
                  </a:moveTo>
                  <a:lnTo>
                    <a:pt x="809" y="83"/>
                  </a:lnTo>
                  <a:cubicBezTo>
                    <a:pt x="760" y="9"/>
                    <a:pt x="661" y="1"/>
                    <a:pt x="595" y="67"/>
                  </a:cubicBezTo>
                  <a:lnTo>
                    <a:pt x="1" y="537"/>
                  </a:lnTo>
                  <a:lnTo>
                    <a:pt x="190" y="785"/>
                  </a:lnTo>
                  <a:lnTo>
                    <a:pt x="793" y="314"/>
                  </a:lnTo>
                  <a:cubicBezTo>
                    <a:pt x="850" y="248"/>
                    <a:pt x="867" y="157"/>
                    <a:pt x="809" y="83"/>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1908691" y="4110480"/>
              <a:ext cx="308049" cy="379665"/>
            </a:xfrm>
            <a:custGeom>
              <a:rect b="b" l="l" r="r" t="t"/>
              <a:pathLst>
                <a:path extrusionOk="0" h="3764" w="3054">
                  <a:moveTo>
                    <a:pt x="0" y="1"/>
                  </a:moveTo>
                  <a:cubicBezTo>
                    <a:pt x="0" y="1"/>
                    <a:pt x="702" y="3483"/>
                    <a:pt x="3053" y="3764"/>
                  </a:cubicBezTo>
                  <a:lnTo>
                    <a:pt x="2071" y="2815"/>
                  </a:lnTo>
                  <a:cubicBezTo>
                    <a:pt x="1725" y="2476"/>
                    <a:pt x="1486" y="1998"/>
                    <a:pt x="1420" y="1494"/>
                  </a:cubicBezTo>
                  <a:lnTo>
                    <a:pt x="1213" y="1"/>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1136229" y="4289423"/>
              <a:ext cx="348094" cy="294735"/>
            </a:xfrm>
            <a:custGeom>
              <a:rect b="b" l="l" r="r" t="t"/>
              <a:pathLst>
                <a:path extrusionOk="0" h="2922" w="3451">
                  <a:moveTo>
                    <a:pt x="2905" y="2922"/>
                  </a:moveTo>
                  <a:lnTo>
                    <a:pt x="3244" y="2922"/>
                  </a:lnTo>
                  <a:lnTo>
                    <a:pt x="3450" y="1"/>
                  </a:lnTo>
                  <a:lnTo>
                    <a:pt x="1049" y="1990"/>
                  </a:lnTo>
                  <a:lnTo>
                    <a:pt x="100" y="2691"/>
                  </a:lnTo>
                  <a:cubicBezTo>
                    <a:pt x="1" y="2765"/>
                    <a:pt x="42" y="2922"/>
                    <a:pt x="158" y="2922"/>
                  </a:cubicBezTo>
                  <a:lnTo>
                    <a:pt x="1387" y="2922"/>
                  </a:lnTo>
                  <a:cubicBezTo>
                    <a:pt x="1899" y="2922"/>
                    <a:pt x="2394" y="2650"/>
                    <a:pt x="2707" y="2188"/>
                  </a:cubicBezTo>
                  <a:lnTo>
                    <a:pt x="2839" y="1990"/>
                  </a:lnTo>
                  <a:close/>
                </a:path>
              </a:pathLst>
            </a:custGeom>
            <a:gradFill>
              <a:gsLst>
                <a:gs pos="0">
                  <a:srgbClr val="4F3F9B"/>
                </a:gs>
                <a:gs pos="100000">
                  <a:srgbClr val="221D3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1241941" y="4109673"/>
              <a:ext cx="242385" cy="380472"/>
            </a:xfrm>
            <a:custGeom>
              <a:rect b="b" l="l" r="r" t="t"/>
              <a:pathLst>
                <a:path extrusionOk="0" h="3772" w="2403">
                  <a:moveTo>
                    <a:pt x="2394" y="9"/>
                  </a:moveTo>
                  <a:lnTo>
                    <a:pt x="2402" y="1783"/>
                  </a:lnTo>
                  <a:cubicBezTo>
                    <a:pt x="1940" y="2691"/>
                    <a:pt x="1173" y="3639"/>
                    <a:pt x="1" y="3772"/>
                  </a:cubicBezTo>
                  <a:lnTo>
                    <a:pt x="702" y="3095"/>
                  </a:lnTo>
                  <a:cubicBezTo>
                    <a:pt x="1214" y="2583"/>
                    <a:pt x="1461" y="1832"/>
                    <a:pt x="1346" y="1082"/>
                  </a:cubicBezTo>
                  <a:lnTo>
                    <a:pt x="1197" y="1"/>
                  </a:lnTo>
                  <a:lnTo>
                    <a:pt x="2394" y="1"/>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1210369" y="2662296"/>
              <a:ext cx="898124" cy="1448256"/>
            </a:xfrm>
            <a:custGeom>
              <a:rect b="b" l="l" r="r" t="t"/>
              <a:pathLst>
                <a:path extrusionOk="0" h="14358" w="8904">
                  <a:moveTo>
                    <a:pt x="891" y="0"/>
                  </a:moveTo>
                  <a:lnTo>
                    <a:pt x="586" y="421"/>
                  </a:lnTo>
                  <a:cubicBezTo>
                    <a:pt x="190" y="999"/>
                    <a:pt x="0" y="1700"/>
                    <a:pt x="50" y="2410"/>
                  </a:cubicBezTo>
                  <a:lnTo>
                    <a:pt x="1015" y="14358"/>
                  </a:lnTo>
                  <a:lnTo>
                    <a:pt x="3095" y="14358"/>
                  </a:lnTo>
                  <a:lnTo>
                    <a:pt x="2600" y="3441"/>
                  </a:lnTo>
                  <a:cubicBezTo>
                    <a:pt x="2591" y="3293"/>
                    <a:pt x="2723" y="3152"/>
                    <a:pt x="2880" y="3152"/>
                  </a:cubicBezTo>
                  <a:lnTo>
                    <a:pt x="2880" y="3152"/>
                  </a:lnTo>
                  <a:cubicBezTo>
                    <a:pt x="3004" y="3152"/>
                    <a:pt x="3119" y="3235"/>
                    <a:pt x="3144" y="3359"/>
                  </a:cubicBezTo>
                  <a:lnTo>
                    <a:pt x="6016" y="14358"/>
                  </a:lnTo>
                  <a:lnTo>
                    <a:pt x="8904" y="14358"/>
                  </a:lnTo>
                  <a:lnTo>
                    <a:pt x="5578" y="1906"/>
                  </a:lnTo>
                  <a:cubicBezTo>
                    <a:pt x="5479" y="1527"/>
                    <a:pt x="5306" y="1164"/>
                    <a:pt x="5067" y="850"/>
                  </a:cubicBezTo>
                  <a:lnTo>
                    <a:pt x="4423" y="8"/>
                  </a:lnTo>
                  <a:lnTo>
                    <a:pt x="891" y="8"/>
                  </a:lnTo>
                  <a:close/>
                </a:path>
              </a:pathLst>
            </a:custGeom>
            <a:gradFill>
              <a:gsLst>
                <a:gs pos="0">
                  <a:srgbClr val="F0824F"/>
                </a:gs>
                <a:gs pos="100000">
                  <a:srgbClr val="EC674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1126243" y="2090668"/>
              <a:ext cx="609341" cy="571717"/>
            </a:xfrm>
            <a:custGeom>
              <a:rect b="b" l="l" r="r" t="t"/>
              <a:pathLst>
                <a:path extrusionOk="0" h="5668" w="6041">
                  <a:moveTo>
                    <a:pt x="3754" y="0"/>
                  </a:moveTo>
                  <a:cubicBezTo>
                    <a:pt x="3647" y="0"/>
                    <a:pt x="3537" y="10"/>
                    <a:pt x="3425" y="31"/>
                  </a:cubicBezTo>
                  <a:lnTo>
                    <a:pt x="1527" y="386"/>
                  </a:lnTo>
                  <a:cubicBezTo>
                    <a:pt x="595" y="560"/>
                    <a:pt x="1" y="1475"/>
                    <a:pt x="215" y="2408"/>
                  </a:cubicBezTo>
                  <a:lnTo>
                    <a:pt x="2155" y="3580"/>
                  </a:lnTo>
                  <a:cubicBezTo>
                    <a:pt x="2353" y="3695"/>
                    <a:pt x="2394" y="3967"/>
                    <a:pt x="2245" y="4141"/>
                  </a:cubicBezTo>
                  <a:lnTo>
                    <a:pt x="991" y="5667"/>
                  </a:lnTo>
                  <a:lnTo>
                    <a:pt x="5571" y="5667"/>
                  </a:lnTo>
                  <a:lnTo>
                    <a:pt x="5208" y="4108"/>
                  </a:lnTo>
                  <a:cubicBezTo>
                    <a:pt x="5125" y="3761"/>
                    <a:pt x="5175" y="3373"/>
                    <a:pt x="5364" y="3068"/>
                  </a:cubicBezTo>
                  <a:lnTo>
                    <a:pt x="5835" y="2251"/>
                  </a:lnTo>
                  <a:cubicBezTo>
                    <a:pt x="6041" y="1888"/>
                    <a:pt x="6016" y="1426"/>
                    <a:pt x="5736" y="1121"/>
                  </a:cubicBezTo>
                  <a:cubicBezTo>
                    <a:pt x="5311" y="622"/>
                    <a:pt x="4606" y="0"/>
                    <a:pt x="3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1143794" y="2238644"/>
              <a:ext cx="157353" cy="408715"/>
            </a:xfrm>
            <a:custGeom>
              <a:rect b="b" l="l" r="r" t="t"/>
              <a:pathLst>
                <a:path extrusionOk="0" h="4052" w="1560">
                  <a:moveTo>
                    <a:pt x="743" y="0"/>
                  </a:moveTo>
                  <a:cubicBezTo>
                    <a:pt x="330" y="0"/>
                    <a:pt x="0" y="330"/>
                    <a:pt x="0" y="743"/>
                  </a:cubicBezTo>
                  <a:lnTo>
                    <a:pt x="0" y="3309"/>
                  </a:lnTo>
                  <a:cubicBezTo>
                    <a:pt x="0" y="3722"/>
                    <a:pt x="330" y="4052"/>
                    <a:pt x="743" y="4052"/>
                  </a:cubicBezTo>
                  <a:lnTo>
                    <a:pt x="817" y="4052"/>
                  </a:lnTo>
                  <a:cubicBezTo>
                    <a:pt x="1221" y="4052"/>
                    <a:pt x="1560" y="3722"/>
                    <a:pt x="1560" y="3309"/>
                  </a:cubicBezTo>
                  <a:lnTo>
                    <a:pt x="1560" y="743"/>
                  </a:lnTo>
                  <a:cubicBezTo>
                    <a:pt x="1560" y="330"/>
                    <a:pt x="1230" y="0"/>
                    <a:pt x="8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8"/>
            <p:cNvSpPr/>
            <p:nvPr/>
          </p:nvSpPr>
          <p:spPr>
            <a:xfrm>
              <a:off x="1459215" y="2589064"/>
              <a:ext cx="163204" cy="228969"/>
            </a:xfrm>
            <a:custGeom>
              <a:rect b="b" l="l" r="r" t="t"/>
              <a:pathLst>
                <a:path extrusionOk="0" h="2270" w="1618">
                  <a:moveTo>
                    <a:pt x="1568" y="1106"/>
                  </a:moveTo>
                  <a:cubicBezTo>
                    <a:pt x="1568" y="1106"/>
                    <a:pt x="760" y="66"/>
                    <a:pt x="619" y="25"/>
                  </a:cubicBezTo>
                  <a:cubicBezTo>
                    <a:pt x="545" y="0"/>
                    <a:pt x="0" y="635"/>
                    <a:pt x="0" y="635"/>
                  </a:cubicBezTo>
                  <a:lnTo>
                    <a:pt x="421" y="2022"/>
                  </a:lnTo>
                  <a:cubicBezTo>
                    <a:pt x="430" y="2079"/>
                    <a:pt x="487" y="2104"/>
                    <a:pt x="529" y="2096"/>
                  </a:cubicBezTo>
                  <a:cubicBezTo>
                    <a:pt x="578" y="2088"/>
                    <a:pt x="611" y="2046"/>
                    <a:pt x="595" y="1997"/>
                  </a:cubicBezTo>
                  <a:lnTo>
                    <a:pt x="529" y="1510"/>
                  </a:lnTo>
                  <a:lnTo>
                    <a:pt x="702" y="2179"/>
                  </a:lnTo>
                  <a:cubicBezTo>
                    <a:pt x="710" y="2228"/>
                    <a:pt x="760" y="2261"/>
                    <a:pt x="817" y="2253"/>
                  </a:cubicBezTo>
                  <a:cubicBezTo>
                    <a:pt x="867" y="2245"/>
                    <a:pt x="900" y="2203"/>
                    <a:pt x="875" y="2145"/>
                  </a:cubicBezTo>
                  <a:lnTo>
                    <a:pt x="751" y="1378"/>
                  </a:lnTo>
                  <a:lnTo>
                    <a:pt x="751" y="1378"/>
                  </a:lnTo>
                  <a:lnTo>
                    <a:pt x="982" y="2187"/>
                  </a:lnTo>
                  <a:cubicBezTo>
                    <a:pt x="991" y="2245"/>
                    <a:pt x="1040" y="2269"/>
                    <a:pt x="1090" y="2261"/>
                  </a:cubicBezTo>
                  <a:cubicBezTo>
                    <a:pt x="1147" y="2253"/>
                    <a:pt x="1164" y="2212"/>
                    <a:pt x="1156" y="2162"/>
                  </a:cubicBezTo>
                  <a:lnTo>
                    <a:pt x="982" y="1221"/>
                  </a:lnTo>
                  <a:lnTo>
                    <a:pt x="1007" y="1188"/>
                  </a:lnTo>
                  <a:lnTo>
                    <a:pt x="1271" y="2129"/>
                  </a:lnTo>
                  <a:cubicBezTo>
                    <a:pt x="1279" y="2179"/>
                    <a:pt x="1337" y="2212"/>
                    <a:pt x="1395" y="2203"/>
                  </a:cubicBezTo>
                  <a:cubicBezTo>
                    <a:pt x="1445" y="2187"/>
                    <a:pt x="1478" y="2137"/>
                    <a:pt x="1461" y="2088"/>
                  </a:cubicBezTo>
                  <a:cubicBezTo>
                    <a:pt x="1453" y="1840"/>
                    <a:pt x="1395" y="1551"/>
                    <a:pt x="1312" y="1230"/>
                  </a:cubicBezTo>
                  <a:lnTo>
                    <a:pt x="1354" y="1279"/>
                  </a:lnTo>
                  <a:cubicBezTo>
                    <a:pt x="1403" y="1345"/>
                    <a:pt x="1494" y="1353"/>
                    <a:pt x="1560" y="1304"/>
                  </a:cubicBezTo>
                  <a:cubicBezTo>
                    <a:pt x="1610" y="1263"/>
                    <a:pt x="1618" y="1172"/>
                    <a:pt x="1568" y="1106"/>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8"/>
            <p:cNvSpPr/>
            <p:nvPr/>
          </p:nvSpPr>
          <p:spPr>
            <a:xfrm>
              <a:off x="1183739" y="2513311"/>
              <a:ext cx="338007" cy="140710"/>
            </a:xfrm>
            <a:custGeom>
              <a:rect b="b" l="l" r="r" t="t"/>
              <a:pathLst>
                <a:path extrusionOk="0" h="1395" w="3351">
                  <a:moveTo>
                    <a:pt x="842" y="99"/>
                  </a:moveTo>
                  <a:lnTo>
                    <a:pt x="3350" y="784"/>
                  </a:lnTo>
                  <a:lnTo>
                    <a:pt x="2731" y="1395"/>
                  </a:lnTo>
                  <a:lnTo>
                    <a:pt x="669" y="1329"/>
                  </a:lnTo>
                  <a:cubicBezTo>
                    <a:pt x="273" y="1320"/>
                    <a:pt x="0" y="957"/>
                    <a:pt x="66" y="578"/>
                  </a:cubicBezTo>
                  <a:lnTo>
                    <a:pt x="66" y="578"/>
                  </a:lnTo>
                  <a:cubicBezTo>
                    <a:pt x="141" y="231"/>
                    <a:pt x="495" y="0"/>
                    <a:pt x="842" y="9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1193725" y="1618498"/>
              <a:ext cx="602683" cy="602683"/>
            </a:xfrm>
            <a:custGeom>
              <a:rect b="b" l="l" r="r" t="t"/>
              <a:pathLst>
                <a:path extrusionOk="0" h="5975" w="5975">
                  <a:moveTo>
                    <a:pt x="0" y="5513"/>
                  </a:moveTo>
                  <a:cubicBezTo>
                    <a:pt x="4539" y="5975"/>
                    <a:pt x="5974" y="5777"/>
                    <a:pt x="3738" y="4795"/>
                  </a:cubicBezTo>
                  <a:lnTo>
                    <a:pt x="2599" y="4242"/>
                  </a:lnTo>
                  <a:cubicBezTo>
                    <a:pt x="2187" y="4036"/>
                    <a:pt x="1989" y="3549"/>
                    <a:pt x="2146" y="3112"/>
                  </a:cubicBezTo>
                  <a:lnTo>
                    <a:pt x="3251" y="1"/>
                  </a:lnTo>
                  <a:lnTo>
                    <a:pt x="2071" y="1"/>
                  </a:lnTo>
                  <a:cubicBezTo>
                    <a:pt x="1197" y="1"/>
                    <a:pt x="487" y="710"/>
                    <a:pt x="487" y="1585"/>
                  </a:cubicBezTo>
                  <a:close/>
                </a:path>
              </a:pathLst>
            </a:custGeom>
            <a:gradFill>
              <a:gsLst>
                <a:gs pos="0">
                  <a:srgbClr val="4F3F9B"/>
                </a:gs>
                <a:gs pos="100000">
                  <a:srgbClr val="221D3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a:off x="1926141" y="2000592"/>
              <a:ext cx="123260" cy="173996"/>
            </a:xfrm>
            <a:custGeom>
              <a:rect b="b" l="l" r="r" t="t"/>
              <a:pathLst>
                <a:path extrusionOk="0" h="1725" w="1222">
                  <a:moveTo>
                    <a:pt x="1" y="0"/>
                  </a:moveTo>
                  <a:lnTo>
                    <a:pt x="1222" y="0"/>
                  </a:lnTo>
                  <a:lnTo>
                    <a:pt x="1032" y="1725"/>
                  </a:lnTo>
                  <a:lnTo>
                    <a:pt x="190" y="17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1941978" y="1735103"/>
              <a:ext cx="95017" cy="249748"/>
            </a:xfrm>
            <a:custGeom>
              <a:rect b="b" l="l" r="r" t="t"/>
              <a:pathLst>
                <a:path extrusionOk="0" h="2476" w="942">
                  <a:moveTo>
                    <a:pt x="363" y="2476"/>
                  </a:moveTo>
                  <a:cubicBezTo>
                    <a:pt x="322" y="2236"/>
                    <a:pt x="248" y="2013"/>
                    <a:pt x="264" y="1824"/>
                  </a:cubicBezTo>
                  <a:cubicBezTo>
                    <a:pt x="289" y="1642"/>
                    <a:pt x="405" y="1535"/>
                    <a:pt x="586" y="1370"/>
                  </a:cubicBezTo>
                  <a:cubicBezTo>
                    <a:pt x="669" y="1287"/>
                    <a:pt x="776" y="1197"/>
                    <a:pt x="834" y="1073"/>
                  </a:cubicBezTo>
                  <a:cubicBezTo>
                    <a:pt x="875" y="1007"/>
                    <a:pt x="883" y="941"/>
                    <a:pt x="916" y="875"/>
                  </a:cubicBezTo>
                  <a:cubicBezTo>
                    <a:pt x="925" y="800"/>
                    <a:pt x="941" y="734"/>
                    <a:pt x="925" y="668"/>
                  </a:cubicBezTo>
                  <a:cubicBezTo>
                    <a:pt x="908" y="388"/>
                    <a:pt x="760" y="182"/>
                    <a:pt x="611" y="0"/>
                  </a:cubicBezTo>
                  <a:cubicBezTo>
                    <a:pt x="627" y="239"/>
                    <a:pt x="694" y="462"/>
                    <a:pt x="660" y="660"/>
                  </a:cubicBezTo>
                  <a:cubicBezTo>
                    <a:pt x="636" y="858"/>
                    <a:pt x="512" y="966"/>
                    <a:pt x="347" y="1131"/>
                  </a:cubicBezTo>
                  <a:cubicBezTo>
                    <a:pt x="264" y="1213"/>
                    <a:pt x="174" y="1296"/>
                    <a:pt x="99" y="1419"/>
                  </a:cubicBezTo>
                  <a:cubicBezTo>
                    <a:pt x="58" y="1485"/>
                    <a:pt x="42" y="1560"/>
                    <a:pt x="17" y="1626"/>
                  </a:cubicBezTo>
                  <a:cubicBezTo>
                    <a:pt x="0" y="1700"/>
                    <a:pt x="9" y="1774"/>
                    <a:pt x="9" y="1848"/>
                  </a:cubicBezTo>
                  <a:cubicBezTo>
                    <a:pt x="33" y="2104"/>
                    <a:pt x="182" y="2302"/>
                    <a:pt x="363" y="247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68"/>
          <p:cNvGrpSpPr/>
          <p:nvPr/>
        </p:nvGrpSpPr>
        <p:grpSpPr>
          <a:xfrm>
            <a:off x="4187851" y="2970766"/>
            <a:ext cx="769216" cy="1936896"/>
            <a:chOff x="718426" y="2647266"/>
            <a:chExt cx="769216" cy="1936896"/>
          </a:xfrm>
        </p:grpSpPr>
        <p:sp>
          <p:nvSpPr>
            <p:cNvPr id="1450" name="Google Shape;1450;p68"/>
            <p:cNvSpPr/>
            <p:nvPr/>
          </p:nvSpPr>
          <p:spPr>
            <a:xfrm>
              <a:off x="718426" y="2647266"/>
              <a:ext cx="769216" cy="60924"/>
            </a:xfrm>
            <a:custGeom>
              <a:rect b="b" l="l" r="r" t="t"/>
              <a:pathLst>
                <a:path extrusionOk="0" h="604" w="7626">
                  <a:moveTo>
                    <a:pt x="298" y="1"/>
                  </a:moveTo>
                  <a:cubicBezTo>
                    <a:pt x="133" y="1"/>
                    <a:pt x="1" y="141"/>
                    <a:pt x="1" y="298"/>
                  </a:cubicBezTo>
                  <a:cubicBezTo>
                    <a:pt x="1" y="471"/>
                    <a:pt x="133" y="603"/>
                    <a:pt x="298" y="603"/>
                  </a:cubicBezTo>
                  <a:lnTo>
                    <a:pt x="7320" y="603"/>
                  </a:lnTo>
                  <a:cubicBezTo>
                    <a:pt x="7485" y="603"/>
                    <a:pt x="7625" y="471"/>
                    <a:pt x="7625" y="298"/>
                  </a:cubicBezTo>
                  <a:cubicBezTo>
                    <a:pt x="7625" y="133"/>
                    <a:pt x="7485" y="1"/>
                    <a:pt x="7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1082163" y="2684790"/>
              <a:ext cx="40851" cy="1821970"/>
            </a:xfrm>
            <a:custGeom>
              <a:rect b="b" l="l" r="r" t="t"/>
              <a:pathLst>
                <a:path extrusionOk="0" h="18063" w="405">
                  <a:moveTo>
                    <a:pt x="1" y="0"/>
                  </a:moveTo>
                  <a:lnTo>
                    <a:pt x="1" y="18063"/>
                  </a:lnTo>
                  <a:lnTo>
                    <a:pt x="405" y="18063"/>
                  </a:lnTo>
                  <a:lnTo>
                    <a:pt x="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756757" y="4506696"/>
              <a:ext cx="693363" cy="77466"/>
            </a:xfrm>
            <a:custGeom>
              <a:rect b="b" l="l" r="r" t="t"/>
              <a:pathLst>
                <a:path extrusionOk="0" h="768" w="6874">
                  <a:moveTo>
                    <a:pt x="768" y="1"/>
                  </a:moveTo>
                  <a:cubicBezTo>
                    <a:pt x="339" y="1"/>
                    <a:pt x="0" y="339"/>
                    <a:pt x="0" y="768"/>
                  </a:cubicBezTo>
                  <a:lnTo>
                    <a:pt x="6874" y="768"/>
                  </a:lnTo>
                  <a:cubicBezTo>
                    <a:pt x="6874" y="339"/>
                    <a:pt x="6527" y="1"/>
                    <a:pt x="6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68"/>
          <p:cNvGrpSpPr/>
          <p:nvPr/>
        </p:nvGrpSpPr>
        <p:grpSpPr>
          <a:xfrm>
            <a:off x="6636173" y="1449250"/>
            <a:ext cx="1951925" cy="3471724"/>
            <a:chOff x="2339623" y="1125750"/>
            <a:chExt cx="1951925" cy="3471724"/>
          </a:xfrm>
        </p:grpSpPr>
        <p:sp>
          <p:nvSpPr>
            <p:cNvPr id="1454" name="Google Shape;1454;p68"/>
            <p:cNvSpPr/>
            <p:nvPr/>
          </p:nvSpPr>
          <p:spPr>
            <a:xfrm>
              <a:off x="2803221" y="2229465"/>
              <a:ext cx="254791" cy="512810"/>
            </a:xfrm>
            <a:custGeom>
              <a:rect b="b" l="l" r="r" t="t"/>
              <a:pathLst>
                <a:path extrusionOk="0" h="5084" w="2526">
                  <a:moveTo>
                    <a:pt x="0" y="4654"/>
                  </a:moveTo>
                  <a:lnTo>
                    <a:pt x="0" y="4654"/>
                  </a:lnTo>
                  <a:cubicBezTo>
                    <a:pt x="941" y="5083"/>
                    <a:pt x="2030" y="4473"/>
                    <a:pt x="2154" y="3441"/>
                  </a:cubicBezTo>
                  <a:lnTo>
                    <a:pt x="2525" y="339"/>
                  </a:lnTo>
                  <a:lnTo>
                    <a:pt x="157" y="0"/>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2361209" y="2546598"/>
              <a:ext cx="209905" cy="296349"/>
            </a:xfrm>
            <a:custGeom>
              <a:rect b="b" l="l" r="r" t="t"/>
              <a:pathLst>
                <a:path extrusionOk="0" h="2938" w="2081">
                  <a:moveTo>
                    <a:pt x="2080" y="0"/>
                  </a:moveTo>
                  <a:lnTo>
                    <a:pt x="1" y="0"/>
                  </a:lnTo>
                  <a:lnTo>
                    <a:pt x="306" y="2938"/>
                  </a:lnTo>
                  <a:lnTo>
                    <a:pt x="1767" y="2938"/>
                  </a:lnTo>
                  <a:close/>
                </a:path>
              </a:pathLst>
            </a:custGeom>
            <a:gradFill>
              <a:gsLst>
                <a:gs pos="0">
                  <a:srgbClr val="EA4E5F"/>
                </a:gs>
                <a:gs pos="100000">
                  <a:srgbClr val="EC674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a:off x="2437870" y="2614786"/>
              <a:ext cx="154025" cy="118318"/>
            </a:xfrm>
            <a:custGeom>
              <a:rect b="b" l="l" r="r" t="t"/>
              <a:pathLst>
                <a:path extrusionOk="0" h="1173" w="1527">
                  <a:moveTo>
                    <a:pt x="1527" y="405"/>
                  </a:moveTo>
                  <a:lnTo>
                    <a:pt x="883" y="1"/>
                  </a:lnTo>
                  <a:lnTo>
                    <a:pt x="198" y="1"/>
                  </a:lnTo>
                  <a:cubicBezTo>
                    <a:pt x="83" y="1"/>
                    <a:pt x="0" y="125"/>
                    <a:pt x="58" y="232"/>
                  </a:cubicBezTo>
                  <a:lnTo>
                    <a:pt x="58" y="232"/>
                  </a:lnTo>
                  <a:cubicBezTo>
                    <a:pt x="132" y="397"/>
                    <a:pt x="305" y="496"/>
                    <a:pt x="487" y="496"/>
                  </a:cubicBezTo>
                  <a:lnTo>
                    <a:pt x="611" y="496"/>
                  </a:lnTo>
                  <a:lnTo>
                    <a:pt x="1238" y="1173"/>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p:nvPr/>
          </p:nvSpPr>
          <p:spPr>
            <a:xfrm>
              <a:off x="2339623" y="2647266"/>
              <a:ext cx="94109" cy="48416"/>
            </a:xfrm>
            <a:custGeom>
              <a:rect b="b" l="l" r="r" t="t"/>
              <a:pathLst>
                <a:path extrusionOk="0" h="480" w="933">
                  <a:moveTo>
                    <a:pt x="231" y="479"/>
                  </a:moveTo>
                  <a:lnTo>
                    <a:pt x="694" y="479"/>
                  </a:lnTo>
                  <a:cubicBezTo>
                    <a:pt x="834" y="479"/>
                    <a:pt x="933" y="372"/>
                    <a:pt x="933" y="240"/>
                  </a:cubicBezTo>
                  <a:lnTo>
                    <a:pt x="933" y="240"/>
                  </a:lnTo>
                  <a:cubicBezTo>
                    <a:pt x="933" y="108"/>
                    <a:pt x="834" y="1"/>
                    <a:pt x="694" y="1"/>
                  </a:cubicBezTo>
                  <a:lnTo>
                    <a:pt x="231" y="1"/>
                  </a:lnTo>
                  <a:cubicBezTo>
                    <a:pt x="99" y="1"/>
                    <a:pt x="0" y="108"/>
                    <a:pt x="0" y="240"/>
                  </a:cubicBezTo>
                  <a:lnTo>
                    <a:pt x="0" y="240"/>
                  </a:lnTo>
                  <a:cubicBezTo>
                    <a:pt x="0" y="364"/>
                    <a:pt x="99" y="479"/>
                    <a:pt x="231" y="47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2366252" y="2734720"/>
              <a:ext cx="95017" cy="48316"/>
            </a:xfrm>
            <a:custGeom>
              <a:rect b="b" l="l" r="r" t="t"/>
              <a:pathLst>
                <a:path extrusionOk="0" h="479" w="942">
                  <a:moveTo>
                    <a:pt x="240" y="479"/>
                  </a:moveTo>
                  <a:lnTo>
                    <a:pt x="702" y="479"/>
                  </a:lnTo>
                  <a:cubicBezTo>
                    <a:pt x="834" y="479"/>
                    <a:pt x="941" y="371"/>
                    <a:pt x="941" y="239"/>
                  </a:cubicBezTo>
                  <a:lnTo>
                    <a:pt x="941" y="239"/>
                  </a:lnTo>
                  <a:cubicBezTo>
                    <a:pt x="941" y="107"/>
                    <a:pt x="834" y="0"/>
                    <a:pt x="702" y="0"/>
                  </a:cubicBezTo>
                  <a:lnTo>
                    <a:pt x="240" y="0"/>
                  </a:lnTo>
                  <a:cubicBezTo>
                    <a:pt x="108" y="0"/>
                    <a:pt x="0" y="107"/>
                    <a:pt x="0" y="239"/>
                  </a:cubicBezTo>
                  <a:lnTo>
                    <a:pt x="0" y="239"/>
                  </a:lnTo>
                  <a:cubicBezTo>
                    <a:pt x="0" y="371"/>
                    <a:pt x="108" y="479"/>
                    <a:pt x="240" y="47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2382089" y="2770428"/>
              <a:ext cx="51644" cy="39237"/>
            </a:xfrm>
            <a:custGeom>
              <a:rect b="b" l="l" r="r" t="t"/>
              <a:pathLst>
                <a:path extrusionOk="0" h="389" w="512">
                  <a:moveTo>
                    <a:pt x="198" y="389"/>
                  </a:moveTo>
                  <a:lnTo>
                    <a:pt x="322" y="389"/>
                  </a:lnTo>
                  <a:cubicBezTo>
                    <a:pt x="421" y="389"/>
                    <a:pt x="512" y="306"/>
                    <a:pt x="512" y="191"/>
                  </a:cubicBezTo>
                  <a:lnTo>
                    <a:pt x="512" y="191"/>
                  </a:lnTo>
                  <a:cubicBezTo>
                    <a:pt x="512" y="92"/>
                    <a:pt x="429" y="1"/>
                    <a:pt x="322" y="1"/>
                  </a:cubicBezTo>
                  <a:lnTo>
                    <a:pt x="198" y="1"/>
                  </a:lnTo>
                  <a:cubicBezTo>
                    <a:pt x="91" y="1"/>
                    <a:pt x="0" y="83"/>
                    <a:pt x="0" y="191"/>
                  </a:cubicBezTo>
                  <a:lnTo>
                    <a:pt x="0" y="191"/>
                  </a:lnTo>
                  <a:cubicBezTo>
                    <a:pt x="0" y="306"/>
                    <a:pt x="83" y="389"/>
                    <a:pt x="198" y="38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2350416" y="2691447"/>
              <a:ext cx="115796" cy="47509"/>
            </a:xfrm>
            <a:custGeom>
              <a:rect b="b" l="l" r="r" t="t"/>
              <a:pathLst>
                <a:path extrusionOk="0" h="471" w="1148">
                  <a:moveTo>
                    <a:pt x="240" y="470"/>
                  </a:moveTo>
                  <a:lnTo>
                    <a:pt x="908" y="470"/>
                  </a:lnTo>
                  <a:cubicBezTo>
                    <a:pt x="1040" y="470"/>
                    <a:pt x="1148" y="371"/>
                    <a:pt x="1148" y="239"/>
                  </a:cubicBezTo>
                  <a:lnTo>
                    <a:pt x="1148" y="239"/>
                  </a:lnTo>
                  <a:cubicBezTo>
                    <a:pt x="1148" y="99"/>
                    <a:pt x="1040" y="0"/>
                    <a:pt x="908" y="0"/>
                  </a:cubicBezTo>
                  <a:lnTo>
                    <a:pt x="240" y="0"/>
                  </a:lnTo>
                  <a:cubicBezTo>
                    <a:pt x="108" y="0"/>
                    <a:pt x="1" y="99"/>
                    <a:pt x="1" y="239"/>
                  </a:cubicBezTo>
                  <a:lnTo>
                    <a:pt x="1" y="239"/>
                  </a:lnTo>
                  <a:cubicBezTo>
                    <a:pt x="1" y="371"/>
                    <a:pt x="108" y="470"/>
                    <a:pt x="240" y="470"/>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2348802" y="2546598"/>
              <a:ext cx="234820" cy="39237"/>
            </a:xfrm>
            <a:custGeom>
              <a:rect b="b" l="l" r="r" t="t"/>
              <a:pathLst>
                <a:path extrusionOk="0" h="389" w="2328">
                  <a:moveTo>
                    <a:pt x="0" y="388"/>
                  </a:moveTo>
                  <a:lnTo>
                    <a:pt x="2327" y="388"/>
                  </a:lnTo>
                  <a:lnTo>
                    <a:pt x="2327" y="0"/>
                  </a:lnTo>
                  <a:lnTo>
                    <a:pt x="0" y="0"/>
                  </a:lnTo>
                  <a:close/>
                </a:path>
              </a:pathLst>
            </a:custGeom>
            <a:solidFill>
              <a:srgbClr val="372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2366252" y="2525718"/>
              <a:ext cx="199819" cy="21787"/>
            </a:xfrm>
            <a:custGeom>
              <a:rect b="b" l="l" r="r" t="t"/>
              <a:pathLst>
                <a:path extrusionOk="0" h="216" w="1981">
                  <a:moveTo>
                    <a:pt x="0" y="216"/>
                  </a:moveTo>
                  <a:lnTo>
                    <a:pt x="1981" y="216"/>
                  </a:lnTo>
                  <a:lnTo>
                    <a:pt x="1981" y="1"/>
                  </a:lnTo>
                  <a:lnTo>
                    <a:pt x="0" y="1"/>
                  </a:lnTo>
                  <a:close/>
                </a:path>
              </a:pathLst>
            </a:custGeom>
            <a:solidFill>
              <a:srgbClr val="372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2408719" y="2325997"/>
              <a:ext cx="60016" cy="159068"/>
            </a:xfrm>
            <a:custGeom>
              <a:rect b="b" l="l" r="r" t="t"/>
              <a:pathLst>
                <a:path extrusionOk="0" h="1577" w="595">
                  <a:moveTo>
                    <a:pt x="355" y="1577"/>
                  </a:moveTo>
                  <a:cubicBezTo>
                    <a:pt x="388" y="1428"/>
                    <a:pt x="429" y="1288"/>
                    <a:pt x="413" y="1164"/>
                  </a:cubicBezTo>
                  <a:cubicBezTo>
                    <a:pt x="405" y="1057"/>
                    <a:pt x="322" y="983"/>
                    <a:pt x="223" y="875"/>
                  </a:cubicBezTo>
                  <a:cubicBezTo>
                    <a:pt x="165" y="826"/>
                    <a:pt x="108" y="768"/>
                    <a:pt x="66" y="686"/>
                  </a:cubicBezTo>
                  <a:cubicBezTo>
                    <a:pt x="42" y="644"/>
                    <a:pt x="33" y="603"/>
                    <a:pt x="17" y="562"/>
                  </a:cubicBezTo>
                  <a:cubicBezTo>
                    <a:pt x="0" y="512"/>
                    <a:pt x="0" y="463"/>
                    <a:pt x="0" y="421"/>
                  </a:cubicBezTo>
                  <a:cubicBezTo>
                    <a:pt x="17" y="248"/>
                    <a:pt x="108" y="116"/>
                    <a:pt x="207" y="1"/>
                  </a:cubicBezTo>
                  <a:cubicBezTo>
                    <a:pt x="198" y="157"/>
                    <a:pt x="157" y="298"/>
                    <a:pt x="182" y="421"/>
                  </a:cubicBezTo>
                  <a:cubicBezTo>
                    <a:pt x="198" y="545"/>
                    <a:pt x="273" y="619"/>
                    <a:pt x="372" y="727"/>
                  </a:cubicBezTo>
                  <a:cubicBezTo>
                    <a:pt x="429" y="776"/>
                    <a:pt x="487" y="826"/>
                    <a:pt x="528" y="908"/>
                  </a:cubicBezTo>
                  <a:cubicBezTo>
                    <a:pt x="553" y="950"/>
                    <a:pt x="570" y="991"/>
                    <a:pt x="578" y="1040"/>
                  </a:cubicBezTo>
                  <a:cubicBezTo>
                    <a:pt x="594" y="1082"/>
                    <a:pt x="594" y="1139"/>
                    <a:pt x="594" y="1181"/>
                  </a:cubicBezTo>
                  <a:cubicBezTo>
                    <a:pt x="561" y="1337"/>
                    <a:pt x="454" y="1469"/>
                    <a:pt x="355" y="15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2523509" y="2499089"/>
              <a:ext cx="477910" cy="275671"/>
            </a:xfrm>
            <a:custGeom>
              <a:rect b="b" l="l" r="r" t="t"/>
              <a:pathLst>
                <a:path extrusionOk="0" h="2733" w="4738">
                  <a:moveTo>
                    <a:pt x="108" y="2732"/>
                  </a:moveTo>
                  <a:lnTo>
                    <a:pt x="1" y="1874"/>
                  </a:lnTo>
                  <a:lnTo>
                    <a:pt x="3310" y="174"/>
                  </a:lnTo>
                  <a:cubicBezTo>
                    <a:pt x="3830" y="1"/>
                    <a:pt x="4383" y="273"/>
                    <a:pt x="4556" y="793"/>
                  </a:cubicBezTo>
                  <a:lnTo>
                    <a:pt x="4556" y="793"/>
                  </a:lnTo>
                  <a:cubicBezTo>
                    <a:pt x="4737" y="1305"/>
                    <a:pt x="4457" y="1866"/>
                    <a:pt x="3937" y="203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3558938" y="1228133"/>
              <a:ext cx="158261" cy="173290"/>
            </a:xfrm>
            <a:custGeom>
              <a:rect b="b" l="l" r="r" t="t"/>
              <a:pathLst>
                <a:path extrusionOk="0" h="1718" w="1569">
                  <a:moveTo>
                    <a:pt x="1164" y="1717"/>
                  </a:moveTo>
                  <a:lnTo>
                    <a:pt x="1" y="991"/>
                  </a:lnTo>
                  <a:cubicBezTo>
                    <a:pt x="1" y="991"/>
                    <a:pt x="17" y="26"/>
                    <a:pt x="1321" y="1"/>
                  </a:cubicBezTo>
                  <a:lnTo>
                    <a:pt x="1569" y="1395"/>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3493171" y="1273120"/>
              <a:ext cx="96732" cy="65060"/>
            </a:xfrm>
            <a:custGeom>
              <a:rect b="b" l="l" r="r" t="t"/>
              <a:pathLst>
                <a:path extrusionOk="0" h="645" w="959">
                  <a:moveTo>
                    <a:pt x="34" y="124"/>
                  </a:moveTo>
                  <a:lnTo>
                    <a:pt x="34" y="124"/>
                  </a:lnTo>
                  <a:cubicBezTo>
                    <a:pt x="1" y="207"/>
                    <a:pt x="34" y="298"/>
                    <a:pt x="117" y="339"/>
                  </a:cubicBezTo>
                  <a:lnTo>
                    <a:pt x="834" y="644"/>
                  </a:lnTo>
                  <a:lnTo>
                    <a:pt x="958" y="339"/>
                  </a:lnTo>
                  <a:lnTo>
                    <a:pt x="240" y="42"/>
                  </a:lnTo>
                  <a:cubicBezTo>
                    <a:pt x="166" y="0"/>
                    <a:pt x="59" y="42"/>
                    <a:pt x="34" y="124"/>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3538966" y="1152480"/>
              <a:ext cx="95017" cy="175711"/>
            </a:xfrm>
            <a:custGeom>
              <a:rect b="b" l="l" r="r" t="t"/>
              <a:pathLst>
                <a:path extrusionOk="0" h="1742" w="942">
                  <a:moveTo>
                    <a:pt x="92" y="25"/>
                  </a:moveTo>
                  <a:lnTo>
                    <a:pt x="92" y="25"/>
                  </a:lnTo>
                  <a:cubicBezTo>
                    <a:pt x="34" y="50"/>
                    <a:pt x="1" y="116"/>
                    <a:pt x="17" y="173"/>
                  </a:cubicBezTo>
                  <a:lnTo>
                    <a:pt x="595" y="1741"/>
                  </a:lnTo>
                  <a:lnTo>
                    <a:pt x="941" y="1601"/>
                  </a:lnTo>
                  <a:lnTo>
                    <a:pt x="240" y="83"/>
                  </a:lnTo>
                  <a:cubicBezTo>
                    <a:pt x="224" y="25"/>
                    <a:pt x="158" y="0"/>
                    <a:pt x="92" y="25"/>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3583954" y="1125750"/>
              <a:ext cx="75045" cy="179141"/>
            </a:xfrm>
            <a:custGeom>
              <a:rect b="b" l="l" r="r" t="t"/>
              <a:pathLst>
                <a:path extrusionOk="0" h="1776" w="744">
                  <a:moveTo>
                    <a:pt x="91" y="17"/>
                  </a:moveTo>
                  <a:lnTo>
                    <a:pt x="91" y="17"/>
                  </a:lnTo>
                  <a:cubicBezTo>
                    <a:pt x="25" y="42"/>
                    <a:pt x="0" y="100"/>
                    <a:pt x="9" y="150"/>
                  </a:cubicBezTo>
                  <a:lnTo>
                    <a:pt x="380" y="1775"/>
                  </a:lnTo>
                  <a:lnTo>
                    <a:pt x="743" y="1676"/>
                  </a:lnTo>
                  <a:lnTo>
                    <a:pt x="223" y="92"/>
                  </a:lnTo>
                  <a:cubicBezTo>
                    <a:pt x="207" y="26"/>
                    <a:pt x="149" y="1"/>
                    <a:pt x="91" y="17"/>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3638928" y="1135837"/>
              <a:ext cx="30865" cy="138188"/>
            </a:xfrm>
            <a:custGeom>
              <a:rect b="b" l="l" r="r" t="t"/>
              <a:pathLst>
                <a:path extrusionOk="0" h="1370" w="306">
                  <a:moveTo>
                    <a:pt x="157" y="0"/>
                  </a:moveTo>
                  <a:lnTo>
                    <a:pt x="157" y="0"/>
                  </a:lnTo>
                  <a:cubicBezTo>
                    <a:pt x="99" y="0"/>
                    <a:pt x="50" y="50"/>
                    <a:pt x="50" y="107"/>
                  </a:cubicBezTo>
                  <a:lnTo>
                    <a:pt x="0" y="1353"/>
                  </a:lnTo>
                  <a:cubicBezTo>
                    <a:pt x="0" y="1361"/>
                    <a:pt x="8" y="1370"/>
                    <a:pt x="17" y="1370"/>
                  </a:cubicBezTo>
                  <a:lnTo>
                    <a:pt x="289" y="1370"/>
                  </a:lnTo>
                  <a:cubicBezTo>
                    <a:pt x="297" y="1370"/>
                    <a:pt x="305" y="1361"/>
                    <a:pt x="305" y="1353"/>
                  </a:cubicBezTo>
                  <a:lnTo>
                    <a:pt x="248" y="107"/>
                  </a:lnTo>
                  <a:cubicBezTo>
                    <a:pt x="248" y="41"/>
                    <a:pt x="206" y="0"/>
                    <a:pt x="157" y="0"/>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8"/>
            <p:cNvSpPr/>
            <p:nvPr/>
          </p:nvSpPr>
          <p:spPr>
            <a:xfrm>
              <a:off x="3658900" y="1172453"/>
              <a:ext cx="34194" cy="138188"/>
            </a:xfrm>
            <a:custGeom>
              <a:rect b="b" l="l" r="r" t="t"/>
              <a:pathLst>
                <a:path extrusionOk="0" h="1370" w="339">
                  <a:moveTo>
                    <a:pt x="231" y="0"/>
                  </a:moveTo>
                  <a:lnTo>
                    <a:pt x="231" y="0"/>
                  </a:lnTo>
                  <a:cubicBezTo>
                    <a:pt x="182" y="0"/>
                    <a:pt x="132" y="41"/>
                    <a:pt x="132" y="91"/>
                  </a:cubicBezTo>
                  <a:lnTo>
                    <a:pt x="0" y="1329"/>
                  </a:lnTo>
                  <a:cubicBezTo>
                    <a:pt x="0" y="1337"/>
                    <a:pt x="8" y="1353"/>
                    <a:pt x="17" y="1353"/>
                  </a:cubicBezTo>
                  <a:lnTo>
                    <a:pt x="289" y="1370"/>
                  </a:lnTo>
                  <a:cubicBezTo>
                    <a:pt x="297" y="1370"/>
                    <a:pt x="305" y="1362"/>
                    <a:pt x="305" y="1353"/>
                  </a:cubicBezTo>
                  <a:lnTo>
                    <a:pt x="314" y="99"/>
                  </a:lnTo>
                  <a:cubicBezTo>
                    <a:pt x="338" y="50"/>
                    <a:pt x="297" y="0"/>
                    <a:pt x="231" y="0"/>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3643870" y="1369653"/>
              <a:ext cx="244805" cy="499496"/>
            </a:xfrm>
            <a:custGeom>
              <a:rect b="b" l="l" r="r" t="t"/>
              <a:pathLst>
                <a:path extrusionOk="0" h="4952" w="2427">
                  <a:moveTo>
                    <a:pt x="2187" y="3689"/>
                  </a:moveTo>
                  <a:lnTo>
                    <a:pt x="727" y="1"/>
                  </a:lnTo>
                  <a:lnTo>
                    <a:pt x="1" y="116"/>
                  </a:lnTo>
                  <a:lnTo>
                    <a:pt x="397" y="4118"/>
                  </a:lnTo>
                  <a:cubicBezTo>
                    <a:pt x="446" y="4597"/>
                    <a:pt x="834" y="4952"/>
                    <a:pt x="1321" y="4952"/>
                  </a:cubicBezTo>
                  <a:lnTo>
                    <a:pt x="1321" y="4952"/>
                  </a:lnTo>
                  <a:cubicBezTo>
                    <a:pt x="1981" y="4952"/>
                    <a:pt x="2426" y="4291"/>
                    <a:pt x="2187" y="3689"/>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3482378" y="1677607"/>
              <a:ext cx="394594" cy="427073"/>
            </a:xfrm>
            <a:custGeom>
              <a:rect b="b" l="l" r="r" t="t"/>
              <a:pathLst>
                <a:path extrusionOk="0" h="4234" w="3912">
                  <a:moveTo>
                    <a:pt x="413" y="3813"/>
                  </a:moveTo>
                  <a:lnTo>
                    <a:pt x="554" y="3920"/>
                  </a:lnTo>
                  <a:cubicBezTo>
                    <a:pt x="925" y="4234"/>
                    <a:pt x="1469" y="4192"/>
                    <a:pt x="1791" y="3821"/>
                  </a:cubicBezTo>
                  <a:lnTo>
                    <a:pt x="3607" y="1659"/>
                  </a:lnTo>
                  <a:cubicBezTo>
                    <a:pt x="3912" y="1296"/>
                    <a:pt x="3871" y="743"/>
                    <a:pt x="3499" y="422"/>
                  </a:cubicBezTo>
                  <a:lnTo>
                    <a:pt x="3367" y="314"/>
                  </a:lnTo>
                  <a:cubicBezTo>
                    <a:pt x="2996" y="1"/>
                    <a:pt x="2451" y="42"/>
                    <a:pt x="2130" y="413"/>
                  </a:cubicBezTo>
                  <a:lnTo>
                    <a:pt x="314" y="2575"/>
                  </a:lnTo>
                  <a:cubicBezTo>
                    <a:pt x="1" y="2947"/>
                    <a:pt x="58" y="3491"/>
                    <a:pt x="413" y="3813"/>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3876073" y="4093029"/>
              <a:ext cx="268106" cy="374622"/>
            </a:xfrm>
            <a:custGeom>
              <a:rect b="b" l="l" r="r" t="t"/>
              <a:pathLst>
                <a:path extrusionOk="0" h="3714" w="2658">
                  <a:moveTo>
                    <a:pt x="1" y="471"/>
                  </a:moveTo>
                  <a:lnTo>
                    <a:pt x="1544" y="1"/>
                  </a:lnTo>
                  <a:lnTo>
                    <a:pt x="2658" y="3318"/>
                  </a:lnTo>
                  <a:lnTo>
                    <a:pt x="1412" y="3714"/>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3113698" y="4156275"/>
              <a:ext cx="189026" cy="353843"/>
            </a:xfrm>
            <a:custGeom>
              <a:rect b="b" l="l" r="r" t="t"/>
              <a:pathLst>
                <a:path extrusionOk="0" h="3508" w="1874">
                  <a:moveTo>
                    <a:pt x="1618" y="1"/>
                  </a:moveTo>
                  <a:lnTo>
                    <a:pt x="0" y="1"/>
                  </a:lnTo>
                  <a:lnTo>
                    <a:pt x="561" y="3508"/>
                  </a:lnTo>
                  <a:lnTo>
                    <a:pt x="1873" y="3508"/>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3003851" y="2704762"/>
              <a:ext cx="1076256" cy="1589773"/>
            </a:xfrm>
            <a:custGeom>
              <a:rect b="b" l="l" r="r" t="t"/>
              <a:pathLst>
                <a:path extrusionOk="0" h="15761" w="10670">
                  <a:moveTo>
                    <a:pt x="4786" y="0"/>
                  </a:moveTo>
                  <a:lnTo>
                    <a:pt x="5479" y="850"/>
                  </a:lnTo>
                  <a:cubicBezTo>
                    <a:pt x="5652" y="1065"/>
                    <a:pt x="5809" y="1304"/>
                    <a:pt x="5925" y="1560"/>
                  </a:cubicBezTo>
                  <a:cubicBezTo>
                    <a:pt x="7831" y="5718"/>
                    <a:pt x="9390" y="10075"/>
                    <a:pt x="10669" y="14605"/>
                  </a:cubicBezTo>
                  <a:lnTo>
                    <a:pt x="7922" y="14605"/>
                  </a:lnTo>
                  <a:lnTo>
                    <a:pt x="3523" y="3664"/>
                  </a:lnTo>
                  <a:cubicBezTo>
                    <a:pt x="3482" y="3548"/>
                    <a:pt x="3367" y="3474"/>
                    <a:pt x="3243" y="3474"/>
                  </a:cubicBezTo>
                  <a:lnTo>
                    <a:pt x="3243" y="3474"/>
                  </a:lnTo>
                  <a:cubicBezTo>
                    <a:pt x="3061" y="3474"/>
                    <a:pt x="2929" y="3631"/>
                    <a:pt x="2946" y="3804"/>
                  </a:cubicBezTo>
                  <a:cubicBezTo>
                    <a:pt x="3301" y="7509"/>
                    <a:pt x="3416" y="11536"/>
                    <a:pt x="3358" y="15760"/>
                  </a:cubicBezTo>
                  <a:lnTo>
                    <a:pt x="322" y="15760"/>
                  </a:lnTo>
                  <a:lnTo>
                    <a:pt x="25" y="2476"/>
                  </a:lnTo>
                  <a:cubicBezTo>
                    <a:pt x="0" y="1642"/>
                    <a:pt x="305" y="825"/>
                    <a:pt x="858" y="206"/>
                  </a:cubicBezTo>
                  <a:lnTo>
                    <a:pt x="1048" y="0"/>
                  </a:lnTo>
                  <a:lnTo>
                    <a:pt x="4786" y="0"/>
                  </a:ln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3772076" y="4061356"/>
              <a:ext cx="359593" cy="233206"/>
            </a:xfrm>
            <a:custGeom>
              <a:rect b="b" l="l" r="r" t="t"/>
              <a:pathLst>
                <a:path extrusionOk="0" h="2312" w="3565">
                  <a:moveTo>
                    <a:pt x="413" y="2311"/>
                  </a:moveTo>
                  <a:lnTo>
                    <a:pt x="3565" y="1313"/>
                  </a:lnTo>
                  <a:lnTo>
                    <a:pt x="3152" y="1"/>
                  </a:lnTo>
                  <a:lnTo>
                    <a:pt x="0" y="999"/>
                  </a:ln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3010508" y="4156275"/>
              <a:ext cx="361307" cy="138289"/>
            </a:xfrm>
            <a:custGeom>
              <a:rect b="b" l="l" r="r" t="t"/>
              <a:pathLst>
                <a:path extrusionOk="0" h="1371" w="3582">
                  <a:moveTo>
                    <a:pt x="0" y="1370"/>
                  </a:moveTo>
                  <a:lnTo>
                    <a:pt x="3581" y="1370"/>
                  </a:lnTo>
                  <a:lnTo>
                    <a:pt x="3515" y="1"/>
                  </a:lnTo>
                  <a:lnTo>
                    <a:pt x="0" y="1"/>
                  </a:ln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3036230" y="1616884"/>
              <a:ext cx="273149" cy="343857"/>
            </a:xfrm>
            <a:custGeom>
              <a:rect b="b" l="l" r="r" t="t"/>
              <a:pathLst>
                <a:path extrusionOk="0" h="3409" w="2708">
                  <a:moveTo>
                    <a:pt x="2707" y="1370"/>
                  </a:moveTo>
                  <a:cubicBezTo>
                    <a:pt x="2707" y="603"/>
                    <a:pt x="2072" y="0"/>
                    <a:pt x="1313" y="17"/>
                  </a:cubicBezTo>
                  <a:cubicBezTo>
                    <a:pt x="570" y="42"/>
                    <a:pt x="1" y="685"/>
                    <a:pt x="1" y="1420"/>
                  </a:cubicBezTo>
                  <a:lnTo>
                    <a:pt x="215" y="3095"/>
                  </a:lnTo>
                  <a:cubicBezTo>
                    <a:pt x="240" y="3284"/>
                    <a:pt x="438" y="3408"/>
                    <a:pt x="620" y="3350"/>
                  </a:cubicBezTo>
                  <a:lnTo>
                    <a:pt x="1560" y="3070"/>
                  </a:lnTo>
                  <a:cubicBezTo>
                    <a:pt x="1725" y="3029"/>
                    <a:pt x="1866" y="2930"/>
                    <a:pt x="1965" y="2789"/>
                  </a:cubicBezTo>
                  <a:cubicBezTo>
                    <a:pt x="2229" y="2459"/>
                    <a:pt x="2707" y="1783"/>
                    <a:pt x="2707" y="1370"/>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a:off x="3019587" y="1809948"/>
              <a:ext cx="30059" cy="59209"/>
            </a:xfrm>
            <a:custGeom>
              <a:rect b="b" l="l" r="r" t="t"/>
              <a:pathLst>
                <a:path extrusionOk="0" h="587" w="298">
                  <a:moveTo>
                    <a:pt x="232" y="1"/>
                  </a:moveTo>
                  <a:lnTo>
                    <a:pt x="26" y="356"/>
                  </a:lnTo>
                  <a:cubicBezTo>
                    <a:pt x="1" y="397"/>
                    <a:pt x="9" y="446"/>
                    <a:pt x="50" y="463"/>
                  </a:cubicBezTo>
                  <a:lnTo>
                    <a:pt x="298" y="587"/>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3121970" y="1755075"/>
              <a:ext cx="187412" cy="383801"/>
            </a:xfrm>
            <a:custGeom>
              <a:rect b="b" l="l" r="r" t="t"/>
              <a:pathLst>
                <a:path extrusionOk="0" h="3805" w="1858">
                  <a:moveTo>
                    <a:pt x="1" y="3804"/>
                  </a:moveTo>
                  <a:lnTo>
                    <a:pt x="1420" y="3804"/>
                  </a:lnTo>
                  <a:lnTo>
                    <a:pt x="1857" y="0"/>
                  </a:lnTo>
                  <a:lnTo>
                    <a:pt x="504" y="916"/>
                  </a:ln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8"/>
            <p:cNvSpPr/>
            <p:nvPr/>
          </p:nvSpPr>
          <p:spPr>
            <a:xfrm>
              <a:off x="2968042" y="4411777"/>
              <a:ext cx="363829" cy="185697"/>
            </a:xfrm>
            <a:custGeom>
              <a:rect b="b" l="l" r="r" t="t"/>
              <a:pathLst>
                <a:path extrusionOk="0" h="1841" w="3607">
                  <a:moveTo>
                    <a:pt x="2203" y="1"/>
                  </a:moveTo>
                  <a:cubicBezTo>
                    <a:pt x="2080" y="1"/>
                    <a:pt x="1964" y="75"/>
                    <a:pt x="1898" y="199"/>
                  </a:cubicBezTo>
                  <a:cubicBezTo>
                    <a:pt x="1783" y="405"/>
                    <a:pt x="372" y="933"/>
                    <a:pt x="108" y="1222"/>
                  </a:cubicBezTo>
                  <a:cubicBezTo>
                    <a:pt x="9" y="1338"/>
                    <a:pt x="0" y="1445"/>
                    <a:pt x="9" y="1552"/>
                  </a:cubicBezTo>
                  <a:cubicBezTo>
                    <a:pt x="25" y="1725"/>
                    <a:pt x="165" y="1841"/>
                    <a:pt x="306" y="1841"/>
                  </a:cubicBezTo>
                  <a:lnTo>
                    <a:pt x="3218" y="1841"/>
                  </a:lnTo>
                  <a:cubicBezTo>
                    <a:pt x="3441" y="1841"/>
                    <a:pt x="3606" y="1593"/>
                    <a:pt x="3565" y="1321"/>
                  </a:cubicBezTo>
                  <a:cubicBezTo>
                    <a:pt x="3491" y="900"/>
                    <a:pt x="3408" y="521"/>
                    <a:pt x="3301" y="166"/>
                  </a:cubicBezTo>
                  <a:cubicBezTo>
                    <a:pt x="3293" y="155"/>
                    <a:pt x="3281" y="150"/>
                    <a:pt x="3270" y="150"/>
                  </a:cubicBezTo>
                  <a:cubicBezTo>
                    <a:pt x="3257" y="150"/>
                    <a:pt x="3247" y="157"/>
                    <a:pt x="3251" y="166"/>
                  </a:cubicBezTo>
                  <a:cubicBezTo>
                    <a:pt x="3226" y="287"/>
                    <a:pt x="3152" y="349"/>
                    <a:pt x="3068" y="349"/>
                  </a:cubicBezTo>
                  <a:cubicBezTo>
                    <a:pt x="2992" y="349"/>
                    <a:pt x="2906" y="297"/>
                    <a:pt x="2839" y="191"/>
                  </a:cubicBezTo>
                  <a:cubicBezTo>
                    <a:pt x="2773" y="75"/>
                    <a:pt x="2666" y="1"/>
                    <a:pt x="2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8"/>
            <p:cNvSpPr/>
            <p:nvPr/>
          </p:nvSpPr>
          <p:spPr>
            <a:xfrm>
              <a:off x="2995479" y="1606091"/>
              <a:ext cx="231491" cy="102481"/>
            </a:xfrm>
            <a:custGeom>
              <a:rect b="b" l="l" r="r" t="t"/>
              <a:pathLst>
                <a:path extrusionOk="0" h="1016" w="2295">
                  <a:moveTo>
                    <a:pt x="2295" y="1015"/>
                  </a:moveTo>
                  <a:lnTo>
                    <a:pt x="1016" y="1015"/>
                  </a:lnTo>
                  <a:cubicBezTo>
                    <a:pt x="454" y="1015"/>
                    <a:pt x="1" y="561"/>
                    <a:pt x="1" y="0"/>
                  </a:cubicBezTo>
                  <a:lnTo>
                    <a:pt x="1" y="0"/>
                  </a:lnTo>
                  <a:lnTo>
                    <a:pt x="2295" y="0"/>
                  </a:lnTo>
                  <a:lnTo>
                    <a:pt x="2295" y="1015"/>
                  </a:ln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8"/>
            <p:cNvSpPr/>
            <p:nvPr/>
          </p:nvSpPr>
          <p:spPr>
            <a:xfrm>
              <a:off x="3138613" y="1606091"/>
              <a:ext cx="175711" cy="246419"/>
            </a:xfrm>
            <a:custGeom>
              <a:rect b="b" l="l" r="r" t="t"/>
              <a:pathLst>
                <a:path extrusionOk="0" h="2443" w="1742">
                  <a:moveTo>
                    <a:pt x="1742" y="2443"/>
                  </a:moveTo>
                  <a:lnTo>
                    <a:pt x="1346" y="2443"/>
                  </a:lnTo>
                  <a:cubicBezTo>
                    <a:pt x="603" y="2443"/>
                    <a:pt x="1" y="1832"/>
                    <a:pt x="1" y="1098"/>
                  </a:cubicBezTo>
                  <a:lnTo>
                    <a:pt x="1" y="0"/>
                  </a:lnTo>
                  <a:lnTo>
                    <a:pt x="768" y="0"/>
                  </a:lnTo>
                  <a:cubicBezTo>
                    <a:pt x="1305" y="0"/>
                    <a:pt x="1742" y="437"/>
                    <a:pt x="1742" y="974"/>
                  </a:cubicBez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8"/>
            <p:cNvSpPr/>
            <p:nvPr/>
          </p:nvSpPr>
          <p:spPr>
            <a:xfrm>
              <a:off x="3192780" y="1745896"/>
              <a:ext cx="66673" cy="114081"/>
            </a:xfrm>
            <a:custGeom>
              <a:rect b="b" l="l" r="r" t="t"/>
              <a:pathLst>
                <a:path extrusionOk="0" h="1131" w="661">
                  <a:moveTo>
                    <a:pt x="0" y="561"/>
                  </a:moveTo>
                  <a:cubicBezTo>
                    <a:pt x="0" y="875"/>
                    <a:pt x="149" y="1131"/>
                    <a:pt x="330" y="1131"/>
                  </a:cubicBezTo>
                  <a:cubicBezTo>
                    <a:pt x="512" y="1131"/>
                    <a:pt x="660" y="875"/>
                    <a:pt x="660" y="561"/>
                  </a:cubicBezTo>
                  <a:cubicBezTo>
                    <a:pt x="660" y="256"/>
                    <a:pt x="504" y="0"/>
                    <a:pt x="330" y="0"/>
                  </a:cubicBezTo>
                  <a:cubicBezTo>
                    <a:pt x="149" y="0"/>
                    <a:pt x="0" y="256"/>
                    <a:pt x="0" y="561"/>
                  </a:cubicBezTo>
                  <a:close/>
                </a:path>
              </a:pathLst>
            </a:custGeom>
            <a:solidFill>
              <a:srgbClr val="FB9B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8"/>
            <p:cNvSpPr/>
            <p:nvPr/>
          </p:nvSpPr>
          <p:spPr>
            <a:xfrm>
              <a:off x="3230203" y="1797440"/>
              <a:ext cx="579383" cy="606920"/>
            </a:xfrm>
            <a:custGeom>
              <a:rect b="b" l="l" r="r" t="t"/>
              <a:pathLst>
                <a:path extrusionOk="0" h="6017" w="5744">
                  <a:moveTo>
                    <a:pt x="1" y="4044"/>
                  </a:moveTo>
                  <a:lnTo>
                    <a:pt x="2327" y="6016"/>
                  </a:lnTo>
                  <a:lnTo>
                    <a:pt x="5281" y="2518"/>
                  </a:lnTo>
                  <a:cubicBezTo>
                    <a:pt x="5744" y="1957"/>
                    <a:pt x="3408" y="1"/>
                    <a:pt x="2946" y="546"/>
                  </a:cubicBezTo>
                  <a:close/>
                </a:path>
              </a:pathLst>
            </a:custGeom>
            <a:gradFill>
              <a:gsLst>
                <a:gs pos="0">
                  <a:srgbClr val="EA4E5F"/>
                </a:gs>
                <a:gs pos="100000">
                  <a:srgbClr val="EC674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8"/>
            <p:cNvSpPr/>
            <p:nvPr/>
          </p:nvSpPr>
          <p:spPr>
            <a:xfrm>
              <a:off x="2715867" y="2091273"/>
              <a:ext cx="310470" cy="429595"/>
            </a:xfrm>
            <a:custGeom>
              <a:rect b="b" l="l" r="r" t="t"/>
              <a:pathLst>
                <a:path extrusionOk="0" h="4259" w="3078">
                  <a:moveTo>
                    <a:pt x="875" y="776"/>
                  </a:moveTo>
                  <a:cubicBezTo>
                    <a:pt x="0" y="1205"/>
                    <a:pt x="454" y="4258"/>
                    <a:pt x="1230" y="3895"/>
                  </a:cubicBezTo>
                  <a:lnTo>
                    <a:pt x="3078" y="3062"/>
                  </a:lnTo>
                  <a:lnTo>
                    <a:pt x="3078" y="1"/>
                  </a:lnTo>
                  <a:lnTo>
                    <a:pt x="2954" y="1"/>
                  </a:lnTo>
                  <a:cubicBezTo>
                    <a:pt x="2608" y="1"/>
                    <a:pt x="2277" y="83"/>
                    <a:pt x="1972" y="232"/>
                  </a:cubicBezTo>
                  <a:close/>
                </a:path>
              </a:pathLst>
            </a:custGeom>
            <a:gradFill>
              <a:gsLst>
                <a:gs pos="0">
                  <a:srgbClr val="EA4E5F"/>
                </a:gs>
                <a:gs pos="100000">
                  <a:srgbClr val="EC674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8"/>
            <p:cNvSpPr/>
            <p:nvPr/>
          </p:nvSpPr>
          <p:spPr>
            <a:xfrm>
              <a:off x="3933569" y="4316960"/>
              <a:ext cx="357979" cy="278899"/>
            </a:xfrm>
            <a:custGeom>
              <a:rect b="b" l="l" r="r" t="t"/>
              <a:pathLst>
                <a:path extrusionOk="0" h="2765" w="3549">
                  <a:moveTo>
                    <a:pt x="1774" y="0"/>
                  </a:moveTo>
                  <a:lnTo>
                    <a:pt x="891" y="33"/>
                  </a:lnTo>
                  <a:cubicBezTo>
                    <a:pt x="797" y="239"/>
                    <a:pt x="686" y="347"/>
                    <a:pt x="563" y="347"/>
                  </a:cubicBezTo>
                  <a:cubicBezTo>
                    <a:pt x="449" y="347"/>
                    <a:pt x="324" y="256"/>
                    <a:pt x="190" y="66"/>
                  </a:cubicBezTo>
                  <a:lnTo>
                    <a:pt x="41" y="809"/>
                  </a:lnTo>
                  <a:cubicBezTo>
                    <a:pt x="0" y="1023"/>
                    <a:pt x="66" y="1246"/>
                    <a:pt x="231" y="1386"/>
                  </a:cubicBezTo>
                  <a:lnTo>
                    <a:pt x="1494" y="2451"/>
                  </a:lnTo>
                  <a:cubicBezTo>
                    <a:pt x="1741" y="2657"/>
                    <a:pt x="2046" y="2764"/>
                    <a:pt x="2376" y="2764"/>
                  </a:cubicBezTo>
                  <a:lnTo>
                    <a:pt x="3226" y="2764"/>
                  </a:lnTo>
                  <a:cubicBezTo>
                    <a:pt x="3433" y="2764"/>
                    <a:pt x="3548" y="2542"/>
                    <a:pt x="3433" y="2377"/>
                  </a:cubicBezTo>
                  <a:lnTo>
                    <a:pt x="3358" y="2269"/>
                  </a:lnTo>
                  <a:cubicBezTo>
                    <a:pt x="3259" y="2129"/>
                    <a:pt x="3144" y="1981"/>
                    <a:pt x="3012" y="1857"/>
                  </a:cubicBezTo>
                  <a:cubicBezTo>
                    <a:pt x="2393" y="1271"/>
                    <a:pt x="1947" y="660"/>
                    <a:pt x="1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8"/>
            <p:cNvSpPr/>
            <p:nvPr/>
          </p:nvSpPr>
          <p:spPr>
            <a:xfrm>
              <a:off x="3047124" y="1768390"/>
              <a:ext cx="151503" cy="228969"/>
            </a:xfrm>
            <a:custGeom>
              <a:rect b="b" l="l" r="r" t="t"/>
              <a:pathLst>
                <a:path extrusionOk="0" h="2270" w="1502">
                  <a:moveTo>
                    <a:pt x="0" y="751"/>
                  </a:moveTo>
                  <a:lnTo>
                    <a:pt x="41" y="2071"/>
                  </a:lnTo>
                  <a:cubicBezTo>
                    <a:pt x="41" y="2195"/>
                    <a:pt x="140" y="2269"/>
                    <a:pt x="231" y="2228"/>
                  </a:cubicBezTo>
                  <a:lnTo>
                    <a:pt x="1188" y="1964"/>
                  </a:lnTo>
                  <a:cubicBezTo>
                    <a:pt x="1378" y="1865"/>
                    <a:pt x="1502" y="1642"/>
                    <a:pt x="1502" y="1403"/>
                  </a:cubicBezTo>
                  <a:lnTo>
                    <a:pt x="1502" y="8"/>
                  </a:lnTo>
                  <a:cubicBezTo>
                    <a:pt x="1502" y="0"/>
                    <a:pt x="1494" y="0"/>
                    <a:pt x="1494" y="8"/>
                  </a:cubicBezTo>
                  <a:cubicBezTo>
                    <a:pt x="1337" y="569"/>
                    <a:pt x="1155" y="1015"/>
                    <a:pt x="883" y="1238"/>
                  </a:cubicBezTo>
                  <a:cubicBezTo>
                    <a:pt x="776" y="1329"/>
                    <a:pt x="636" y="1279"/>
                    <a:pt x="561" y="1155"/>
                  </a:cubicBezTo>
                  <a:cubicBezTo>
                    <a:pt x="479" y="982"/>
                    <a:pt x="289" y="751"/>
                    <a:pt x="0" y="751"/>
                  </a:cubicBez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8"/>
            <p:cNvSpPr/>
            <p:nvPr/>
          </p:nvSpPr>
          <p:spPr>
            <a:xfrm>
              <a:off x="3047124" y="1880759"/>
              <a:ext cx="35808" cy="28344"/>
            </a:xfrm>
            <a:custGeom>
              <a:rect b="b" l="l" r="r" t="t"/>
              <a:pathLst>
                <a:path extrusionOk="0" h="281" w="355">
                  <a:moveTo>
                    <a:pt x="355" y="281"/>
                  </a:moveTo>
                  <a:lnTo>
                    <a:pt x="8" y="281"/>
                  </a:lnTo>
                  <a:lnTo>
                    <a:pt x="0" y="0"/>
                  </a:lnTo>
                  <a:lnTo>
                    <a:pt x="83" y="0"/>
                  </a:lnTo>
                  <a:cubicBezTo>
                    <a:pt x="231" y="0"/>
                    <a:pt x="355" y="124"/>
                    <a:pt x="355" y="281"/>
                  </a:cubicBezTo>
                  <a:close/>
                </a:path>
              </a:pathLst>
            </a:custGeom>
            <a:solidFill>
              <a:srgbClr val="FC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8"/>
            <p:cNvSpPr/>
            <p:nvPr/>
          </p:nvSpPr>
          <p:spPr>
            <a:xfrm>
              <a:off x="2875645" y="2087138"/>
              <a:ext cx="759936" cy="705871"/>
            </a:xfrm>
            <a:custGeom>
              <a:rect b="b" l="l" r="r" t="t"/>
              <a:pathLst>
                <a:path extrusionOk="0" h="6998" w="7534">
                  <a:moveTo>
                    <a:pt x="1931" y="6998"/>
                  </a:moveTo>
                  <a:lnTo>
                    <a:pt x="6511" y="6998"/>
                  </a:lnTo>
                  <a:cubicBezTo>
                    <a:pt x="7088" y="6998"/>
                    <a:pt x="7534" y="6478"/>
                    <a:pt x="7427" y="5909"/>
                  </a:cubicBezTo>
                  <a:lnTo>
                    <a:pt x="6536" y="892"/>
                  </a:lnTo>
                  <a:cubicBezTo>
                    <a:pt x="6437" y="380"/>
                    <a:pt x="5933" y="0"/>
                    <a:pt x="5339" y="0"/>
                  </a:cubicBezTo>
                  <a:lnTo>
                    <a:pt x="1321" y="0"/>
                  </a:lnTo>
                  <a:cubicBezTo>
                    <a:pt x="578" y="0"/>
                    <a:pt x="0" y="578"/>
                    <a:pt x="124" y="1222"/>
                  </a:cubicBezTo>
                  <a:lnTo>
                    <a:pt x="1024" y="6239"/>
                  </a:lnTo>
                  <a:cubicBezTo>
                    <a:pt x="1098" y="6684"/>
                    <a:pt x="1477" y="6998"/>
                    <a:pt x="1931" y="6998"/>
                  </a:cubicBezTo>
                  <a:close/>
                </a:path>
              </a:pathLst>
            </a:custGeom>
            <a:gradFill>
              <a:gsLst>
                <a:gs pos="0">
                  <a:srgbClr val="EA4E5F"/>
                </a:gs>
                <a:gs pos="100000">
                  <a:srgbClr val="EC674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68"/>
          <p:cNvGrpSpPr/>
          <p:nvPr/>
        </p:nvGrpSpPr>
        <p:grpSpPr>
          <a:xfrm>
            <a:off x="5550045" y="2685487"/>
            <a:ext cx="2989340" cy="2235464"/>
            <a:chOff x="8797545" y="2361987"/>
            <a:chExt cx="2989340" cy="2235464"/>
          </a:xfrm>
        </p:grpSpPr>
        <p:sp>
          <p:nvSpPr>
            <p:cNvPr id="1492" name="Google Shape;1492;p68"/>
            <p:cNvSpPr/>
            <p:nvPr/>
          </p:nvSpPr>
          <p:spPr>
            <a:xfrm>
              <a:off x="10966724" y="4104870"/>
              <a:ext cx="718017" cy="40791"/>
            </a:xfrm>
            <a:custGeom>
              <a:rect b="b" l="l" r="r" t="t"/>
              <a:pathLst>
                <a:path extrusionOk="0" h="488" w="8590">
                  <a:moveTo>
                    <a:pt x="0" y="1"/>
                  </a:moveTo>
                  <a:lnTo>
                    <a:pt x="0" y="488"/>
                  </a:lnTo>
                  <a:lnTo>
                    <a:pt x="8590" y="488"/>
                  </a:lnTo>
                  <a:lnTo>
                    <a:pt x="85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8"/>
            <p:cNvSpPr/>
            <p:nvPr/>
          </p:nvSpPr>
          <p:spPr>
            <a:xfrm>
              <a:off x="8935464" y="4104870"/>
              <a:ext cx="718100" cy="40791"/>
            </a:xfrm>
            <a:custGeom>
              <a:rect b="b" l="l" r="r" t="t"/>
              <a:pathLst>
                <a:path extrusionOk="0" h="488" w="8591">
                  <a:moveTo>
                    <a:pt x="0" y="1"/>
                  </a:moveTo>
                  <a:lnTo>
                    <a:pt x="0" y="488"/>
                  </a:lnTo>
                  <a:lnTo>
                    <a:pt x="8590" y="488"/>
                  </a:lnTo>
                  <a:lnTo>
                    <a:pt x="85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8"/>
            <p:cNvSpPr/>
            <p:nvPr/>
          </p:nvSpPr>
          <p:spPr>
            <a:xfrm>
              <a:off x="9863787" y="3042724"/>
              <a:ext cx="109750" cy="53914"/>
            </a:xfrm>
            <a:custGeom>
              <a:rect b="b" l="l" r="r" t="t"/>
              <a:pathLst>
                <a:path extrusionOk="0" h="645" w="1313">
                  <a:moveTo>
                    <a:pt x="1313" y="322"/>
                  </a:moveTo>
                  <a:lnTo>
                    <a:pt x="1" y="1"/>
                  </a:lnTo>
                  <a:lnTo>
                    <a:pt x="1" y="644"/>
                  </a:lnTo>
                  <a:lnTo>
                    <a:pt x="1313" y="644"/>
                  </a:lnTo>
                  <a:close/>
                </a:path>
              </a:pathLst>
            </a:custGeom>
            <a:gradFill>
              <a:gsLst>
                <a:gs pos="0">
                  <a:srgbClr val="D7DDFB"/>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8"/>
            <p:cNvSpPr/>
            <p:nvPr/>
          </p:nvSpPr>
          <p:spPr>
            <a:xfrm>
              <a:off x="9288621" y="3042724"/>
              <a:ext cx="575249" cy="53914"/>
            </a:xfrm>
            <a:custGeom>
              <a:rect b="b" l="l" r="r" t="t"/>
              <a:pathLst>
                <a:path extrusionOk="0" h="645" w="6882">
                  <a:moveTo>
                    <a:pt x="0" y="644"/>
                  </a:moveTo>
                  <a:lnTo>
                    <a:pt x="6882" y="644"/>
                  </a:lnTo>
                  <a:lnTo>
                    <a:pt x="6882" y="1"/>
                  </a:lnTo>
                  <a:lnTo>
                    <a:pt x="0" y="1"/>
                  </a:lnTo>
                  <a:close/>
                </a:path>
              </a:pathLst>
            </a:custGeom>
            <a:gradFill>
              <a:gsLst>
                <a:gs pos="0">
                  <a:srgbClr val="D7DDFB"/>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8"/>
            <p:cNvSpPr/>
            <p:nvPr/>
          </p:nvSpPr>
          <p:spPr>
            <a:xfrm>
              <a:off x="8797545" y="3095133"/>
              <a:ext cx="2989340" cy="62189"/>
            </a:xfrm>
            <a:custGeom>
              <a:rect b="b" l="l" r="r" t="t"/>
              <a:pathLst>
                <a:path extrusionOk="0" h="744" w="35763">
                  <a:moveTo>
                    <a:pt x="0" y="1"/>
                  </a:moveTo>
                  <a:lnTo>
                    <a:pt x="0" y="743"/>
                  </a:lnTo>
                  <a:lnTo>
                    <a:pt x="35762" y="743"/>
                  </a:lnTo>
                  <a:lnTo>
                    <a:pt x="35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8"/>
            <p:cNvSpPr/>
            <p:nvPr/>
          </p:nvSpPr>
          <p:spPr>
            <a:xfrm>
              <a:off x="11481205" y="3157239"/>
              <a:ext cx="305679" cy="1440213"/>
            </a:xfrm>
            <a:custGeom>
              <a:rect b="b" l="l" r="r" t="t"/>
              <a:pathLst>
                <a:path extrusionOk="0" h="17230" w="3657">
                  <a:moveTo>
                    <a:pt x="1" y="0"/>
                  </a:moveTo>
                  <a:lnTo>
                    <a:pt x="3079" y="17230"/>
                  </a:lnTo>
                  <a:lnTo>
                    <a:pt x="3656" y="17230"/>
                  </a:lnTo>
                  <a:lnTo>
                    <a:pt x="587" y="0"/>
                  </a:lnTo>
                  <a:close/>
                </a:path>
              </a:pathLst>
            </a:custGeom>
            <a:gradFill>
              <a:gsLst>
                <a:gs pos="0">
                  <a:srgbClr val="FFFFFF"/>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8"/>
            <p:cNvSpPr/>
            <p:nvPr/>
          </p:nvSpPr>
          <p:spPr>
            <a:xfrm>
              <a:off x="10873608" y="3157239"/>
              <a:ext cx="304927" cy="1440213"/>
            </a:xfrm>
            <a:custGeom>
              <a:rect b="b" l="l" r="r" t="t"/>
              <a:pathLst>
                <a:path extrusionOk="0" h="17230" w="3648">
                  <a:moveTo>
                    <a:pt x="3061" y="0"/>
                  </a:moveTo>
                  <a:lnTo>
                    <a:pt x="0" y="17230"/>
                  </a:lnTo>
                  <a:lnTo>
                    <a:pt x="586" y="17230"/>
                  </a:lnTo>
                  <a:lnTo>
                    <a:pt x="3647" y="0"/>
                  </a:lnTo>
                  <a:close/>
                </a:path>
              </a:pathLst>
            </a:custGeom>
            <a:gradFill>
              <a:gsLst>
                <a:gs pos="0">
                  <a:srgbClr val="FFFFFF"/>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8"/>
            <p:cNvSpPr/>
            <p:nvPr/>
          </p:nvSpPr>
          <p:spPr>
            <a:xfrm>
              <a:off x="9449945" y="3157239"/>
              <a:ext cx="305679" cy="1440213"/>
            </a:xfrm>
            <a:custGeom>
              <a:rect b="b" l="l" r="r" t="t"/>
              <a:pathLst>
                <a:path extrusionOk="0" h="17230" w="3657">
                  <a:moveTo>
                    <a:pt x="1" y="0"/>
                  </a:moveTo>
                  <a:lnTo>
                    <a:pt x="3062" y="17230"/>
                  </a:lnTo>
                  <a:lnTo>
                    <a:pt x="3656" y="17230"/>
                  </a:lnTo>
                  <a:lnTo>
                    <a:pt x="587" y="0"/>
                  </a:lnTo>
                  <a:close/>
                </a:path>
              </a:pathLst>
            </a:custGeom>
            <a:gradFill>
              <a:gsLst>
                <a:gs pos="0">
                  <a:srgbClr val="FFFFFF"/>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8"/>
            <p:cNvSpPr/>
            <p:nvPr/>
          </p:nvSpPr>
          <p:spPr>
            <a:xfrm>
              <a:off x="8841679" y="3157239"/>
              <a:ext cx="304927" cy="1440213"/>
            </a:xfrm>
            <a:custGeom>
              <a:rect b="b" l="l" r="r" t="t"/>
              <a:pathLst>
                <a:path extrusionOk="0" h="17230" w="3648">
                  <a:moveTo>
                    <a:pt x="3070" y="0"/>
                  </a:moveTo>
                  <a:lnTo>
                    <a:pt x="0" y="17230"/>
                  </a:lnTo>
                  <a:lnTo>
                    <a:pt x="586" y="17230"/>
                  </a:lnTo>
                  <a:lnTo>
                    <a:pt x="3647" y="0"/>
                  </a:lnTo>
                  <a:close/>
                </a:path>
              </a:pathLst>
            </a:custGeom>
            <a:gradFill>
              <a:gsLst>
                <a:gs pos="0">
                  <a:srgbClr val="FFFFFF"/>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8"/>
            <p:cNvSpPr/>
            <p:nvPr/>
          </p:nvSpPr>
          <p:spPr>
            <a:xfrm>
              <a:off x="8866505" y="2361987"/>
              <a:ext cx="982237" cy="557361"/>
            </a:xfrm>
            <a:custGeom>
              <a:rect b="b" l="l" r="r" t="t"/>
              <a:pathLst>
                <a:path extrusionOk="0" h="6668" w="11751">
                  <a:moveTo>
                    <a:pt x="0" y="6668"/>
                  </a:moveTo>
                  <a:lnTo>
                    <a:pt x="11750" y="6668"/>
                  </a:lnTo>
                  <a:lnTo>
                    <a:pt x="11750" y="0"/>
                  </a:lnTo>
                  <a:lnTo>
                    <a:pt x="0" y="0"/>
                  </a:lnTo>
                  <a:close/>
                </a:path>
              </a:pathLst>
            </a:custGeom>
            <a:solidFill>
              <a:srgbClr val="B8C4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8"/>
            <p:cNvSpPr/>
            <p:nvPr/>
          </p:nvSpPr>
          <p:spPr>
            <a:xfrm>
              <a:off x="8866505" y="2379875"/>
              <a:ext cx="947715" cy="539474"/>
            </a:xfrm>
            <a:custGeom>
              <a:rect b="b" l="l" r="r" t="t"/>
              <a:pathLst>
                <a:path extrusionOk="0" h="6454" w="11338">
                  <a:moveTo>
                    <a:pt x="0" y="6454"/>
                  </a:moveTo>
                  <a:lnTo>
                    <a:pt x="11338" y="6454"/>
                  </a:lnTo>
                  <a:lnTo>
                    <a:pt x="11338" y="1"/>
                  </a:lnTo>
                  <a:lnTo>
                    <a:pt x="0" y="1"/>
                  </a:lnTo>
                  <a:close/>
                </a:path>
              </a:pathLst>
            </a:custGeom>
            <a:gradFill>
              <a:gsLst>
                <a:gs pos="0">
                  <a:srgbClr val="D7DDFB"/>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8"/>
            <p:cNvSpPr/>
            <p:nvPr/>
          </p:nvSpPr>
          <p:spPr>
            <a:xfrm>
              <a:off x="9207207" y="2717151"/>
              <a:ext cx="190412" cy="379487"/>
            </a:xfrm>
            <a:custGeom>
              <a:rect b="b" l="l" r="r" t="t"/>
              <a:pathLst>
                <a:path extrusionOk="0" h="4540" w="2278">
                  <a:moveTo>
                    <a:pt x="2278" y="4539"/>
                  </a:moveTo>
                  <a:lnTo>
                    <a:pt x="0" y="4539"/>
                  </a:lnTo>
                  <a:lnTo>
                    <a:pt x="0" y="1"/>
                  </a:lnTo>
                  <a:lnTo>
                    <a:pt x="2278" y="1"/>
                  </a:lnTo>
                  <a:close/>
                </a:path>
              </a:pathLst>
            </a:custGeom>
            <a:gradFill>
              <a:gsLst>
                <a:gs pos="0">
                  <a:srgbClr val="372C6C"/>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8"/>
            <p:cNvSpPr/>
            <p:nvPr/>
          </p:nvSpPr>
          <p:spPr>
            <a:xfrm>
              <a:off x="10057626" y="3024084"/>
              <a:ext cx="178041" cy="72554"/>
            </a:xfrm>
            <a:custGeom>
              <a:rect b="b" l="l" r="r" t="t"/>
              <a:pathLst>
                <a:path extrusionOk="0" h="868" w="2130">
                  <a:moveTo>
                    <a:pt x="1263" y="1"/>
                  </a:moveTo>
                  <a:lnTo>
                    <a:pt x="867" y="1"/>
                  </a:lnTo>
                  <a:cubicBezTo>
                    <a:pt x="397" y="1"/>
                    <a:pt x="1" y="389"/>
                    <a:pt x="1" y="867"/>
                  </a:cubicBezTo>
                  <a:lnTo>
                    <a:pt x="1" y="867"/>
                  </a:lnTo>
                  <a:lnTo>
                    <a:pt x="2129" y="867"/>
                  </a:lnTo>
                  <a:lnTo>
                    <a:pt x="2129" y="867"/>
                  </a:lnTo>
                  <a:cubicBezTo>
                    <a:pt x="2129" y="380"/>
                    <a:pt x="1733" y="1"/>
                    <a:pt x="1263" y="1"/>
                  </a:cubicBezTo>
                  <a:close/>
                </a:path>
              </a:pathLst>
            </a:custGeom>
            <a:gradFill>
              <a:gsLst>
                <a:gs pos="0">
                  <a:srgbClr val="D7DDFB"/>
                </a:gs>
                <a:gs pos="100000">
                  <a:srgbClr val="8186C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1"/>
          <p:cNvSpPr txBox="1"/>
          <p:nvPr>
            <p:ph type="title"/>
          </p:nvPr>
        </p:nvSpPr>
        <p:spPr>
          <a:xfrm>
            <a:off x="213400" y="41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Group Members</a:t>
            </a:r>
            <a:endParaRPr>
              <a:solidFill>
                <a:schemeClr val="accent1"/>
              </a:solidFill>
              <a:latin typeface="Overpass SemiBold"/>
              <a:ea typeface="Overpass SemiBold"/>
              <a:cs typeface="Overpass SemiBold"/>
              <a:sym typeface="Overpass SemiBold"/>
            </a:endParaRPr>
          </a:p>
        </p:txBody>
      </p:sp>
      <p:cxnSp>
        <p:nvCxnSpPr>
          <p:cNvPr id="594" name="Google Shape;594;p51"/>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pic>
        <p:nvPicPr>
          <p:cNvPr id="595" name="Google Shape;595;p51"/>
          <p:cNvPicPr preferRelativeResize="0"/>
          <p:nvPr/>
        </p:nvPicPr>
        <p:blipFill rotWithShape="1">
          <a:blip r:embed="rId3">
            <a:alphaModFix/>
          </a:blip>
          <a:srcRect b="30391" l="41302" r="27462" t="24783"/>
          <a:stretch/>
        </p:blipFill>
        <p:spPr>
          <a:xfrm>
            <a:off x="280650" y="825300"/>
            <a:ext cx="1164000" cy="1201200"/>
          </a:xfrm>
          <a:prstGeom prst="ellipse">
            <a:avLst/>
          </a:prstGeom>
          <a:noFill/>
          <a:ln>
            <a:noFill/>
          </a:ln>
        </p:spPr>
      </p:pic>
      <p:pic>
        <p:nvPicPr>
          <p:cNvPr id="596" name="Google Shape;596;p51"/>
          <p:cNvPicPr preferRelativeResize="0"/>
          <p:nvPr/>
        </p:nvPicPr>
        <p:blipFill rotWithShape="1">
          <a:blip r:embed="rId4">
            <a:alphaModFix/>
          </a:blip>
          <a:srcRect b="-620" l="0" r="0" t="620"/>
          <a:stretch/>
        </p:blipFill>
        <p:spPr>
          <a:xfrm>
            <a:off x="225700" y="2333650"/>
            <a:ext cx="1139400" cy="1139400"/>
          </a:xfrm>
          <a:prstGeom prst="ellipse">
            <a:avLst/>
          </a:prstGeom>
          <a:noFill/>
          <a:ln>
            <a:noFill/>
          </a:ln>
        </p:spPr>
      </p:pic>
      <p:grpSp>
        <p:nvGrpSpPr>
          <p:cNvPr id="597" name="Google Shape;597;p51"/>
          <p:cNvGrpSpPr/>
          <p:nvPr/>
        </p:nvGrpSpPr>
        <p:grpSpPr>
          <a:xfrm>
            <a:off x="8457524" y="163601"/>
            <a:ext cx="394609" cy="328749"/>
            <a:chOff x="6179074" y="3368726"/>
            <a:chExt cx="394609" cy="328749"/>
          </a:xfrm>
        </p:grpSpPr>
        <p:sp>
          <p:nvSpPr>
            <p:cNvPr id="598" name="Google Shape;598;p51"/>
            <p:cNvSpPr/>
            <p:nvPr/>
          </p:nvSpPr>
          <p:spPr>
            <a:xfrm>
              <a:off x="6363052"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6361791"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6336660" y="3442096"/>
              <a:ext cx="79174" cy="97556"/>
            </a:xfrm>
            <a:custGeom>
              <a:rect b="b" l="l" r="r" t="t"/>
              <a:pathLst>
                <a:path extrusionOk="0" h="3715" w="3015">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6349974" y="3539862"/>
              <a:ext cx="52546" cy="111605"/>
            </a:xfrm>
            <a:custGeom>
              <a:rect b="b" l="l" r="r" t="t"/>
              <a:pathLst>
                <a:path extrusionOk="0" h="4250" w="2001">
                  <a:moveTo>
                    <a:pt x="1" y="1"/>
                  </a:moveTo>
                  <a:lnTo>
                    <a:pt x="1" y="4250"/>
                  </a:lnTo>
                  <a:lnTo>
                    <a:pt x="2001" y="4250"/>
                  </a:ln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6336897" y="3452915"/>
              <a:ext cx="13104" cy="86973"/>
            </a:xfrm>
            <a:custGeom>
              <a:rect b="b" l="l" r="r" t="t"/>
              <a:pathLst>
                <a:path extrusionOk="0" h="3312" w="499">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6402494" y="3452915"/>
              <a:ext cx="13340" cy="86973"/>
            </a:xfrm>
            <a:custGeom>
              <a:rect b="b" l="l" r="r" t="t"/>
              <a:pathLst>
                <a:path extrusionOk="0" h="3312" w="508">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6356014" y="3434691"/>
              <a:ext cx="40493" cy="105198"/>
            </a:xfrm>
            <a:custGeom>
              <a:rect b="b" l="l" r="r" t="t"/>
              <a:pathLst>
                <a:path extrusionOk="0" h="4006" w="1542">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6373109" y="3552913"/>
              <a:ext cx="6775" cy="98554"/>
            </a:xfrm>
            <a:custGeom>
              <a:rect b="b" l="l" r="r" t="t"/>
              <a:pathLst>
                <a:path extrusionOk="0" h="3753" w="258">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6349974" y="3368726"/>
              <a:ext cx="52546" cy="59321"/>
            </a:xfrm>
            <a:custGeom>
              <a:rect b="b" l="l" r="r" t="t"/>
              <a:pathLst>
                <a:path extrusionOk="0" h="2259" w="2001">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6349974" y="3368726"/>
              <a:ext cx="36213" cy="59269"/>
            </a:xfrm>
            <a:custGeom>
              <a:rect b="b" l="l" r="r" t="t"/>
              <a:pathLst>
                <a:path extrusionOk="0" h="2257" w="1379">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6349974" y="3368726"/>
              <a:ext cx="52546" cy="26418"/>
            </a:xfrm>
            <a:custGeom>
              <a:rect b="b" l="l" r="r" t="t"/>
              <a:pathLst>
                <a:path extrusionOk="0" h="1006" w="2001">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6349974" y="3368726"/>
              <a:ext cx="36213" cy="24159"/>
            </a:xfrm>
            <a:custGeom>
              <a:rect b="b" l="l" r="r" t="t"/>
              <a:pathLst>
                <a:path extrusionOk="0" h="920" w="1379">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6468354"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6467094"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6441963" y="3442096"/>
              <a:ext cx="78938" cy="97556"/>
            </a:xfrm>
            <a:custGeom>
              <a:rect b="b" l="l" r="r" t="t"/>
              <a:pathLst>
                <a:path extrusionOk="0" h="3715" w="3006">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6455277" y="3539862"/>
              <a:ext cx="52546" cy="111605"/>
            </a:xfrm>
            <a:custGeom>
              <a:rect b="b" l="l" r="r" t="t"/>
              <a:pathLst>
                <a:path extrusionOk="0" h="4250" w="2001">
                  <a:moveTo>
                    <a:pt x="1" y="1"/>
                  </a:moveTo>
                  <a:lnTo>
                    <a:pt x="1" y="4250"/>
                  </a:lnTo>
                  <a:lnTo>
                    <a:pt x="2001" y="4250"/>
                  </a:ln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6441963" y="3452915"/>
              <a:ext cx="13340" cy="86973"/>
            </a:xfrm>
            <a:custGeom>
              <a:rect b="b" l="l" r="r" t="t"/>
              <a:pathLst>
                <a:path extrusionOk="0" h="3312" w="508">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6507797" y="3452915"/>
              <a:ext cx="13104" cy="86973"/>
            </a:xfrm>
            <a:custGeom>
              <a:rect b="b" l="l" r="r" t="t"/>
              <a:pathLst>
                <a:path extrusionOk="0" h="3312" w="499">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6461317" y="3434691"/>
              <a:ext cx="40493" cy="105198"/>
            </a:xfrm>
            <a:custGeom>
              <a:rect b="b" l="l" r="r" t="t"/>
              <a:pathLst>
                <a:path extrusionOk="0" h="4006" w="1542">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p:nvPr/>
          </p:nvSpPr>
          <p:spPr>
            <a:xfrm>
              <a:off x="6478412" y="3552913"/>
              <a:ext cx="6539" cy="98554"/>
            </a:xfrm>
            <a:custGeom>
              <a:rect b="b" l="l" r="r" t="t"/>
              <a:pathLst>
                <a:path extrusionOk="0" h="3753" w="249">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6455277" y="3368726"/>
              <a:ext cx="52546" cy="59321"/>
            </a:xfrm>
            <a:custGeom>
              <a:rect b="b" l="l" r="r" t="t"/>
              <a:pathLst>
                <a:path extrusionOk="0" h="2259" w="2001">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6455277" y="3368726"/>
              <a:ext cx="36213" cy="59269"/>
            </a:xfrm>
            <a:custGeom>
              <a:rect b="b" l="l" r="r" t="t"/>
              <a:pathLst>
                <a:path extrusionOk="0" h="2257" w="1379">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6455277" y="3368726"/>
              <a:ext cx="52546" cy="26418"/>
            </a:xfrm>
            <a:custGeom>
              <a:rect b="b" l="l" r="r" t="t"/>
              <a:pathLst>
                <a:path extrusionOk="0" h="1006" w="2001">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6455277" y="3368726"/>
              <a:ext cx="36213" cy="24159"/>
            </a:xfrm>
            <a:custGeom>
              <a:rect b="b" l="l" r="r" t="t"/>
              <a:pathLst>
                <a:path extrusionOk="0" h="920" w="1379">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6257985" y="3421508"/>
              <a:ext cx="26181" cy="26155"/>
            </a:xfrm>
            <a:custGeom>
              <a:rect b="b" l="l" r="r" t="t"/>
              <a:pathLst>
                <a:path extrusionOk="0" h="996" w="997">
                  <a:moveTo>
                    <a:pt x="1" y="0"/>
                  </a:moveTo>
                  <a:lnTo>
                    <a:pt x="1" y="995"/>
                  </a:lnTo>
                  <a:lnTo>
                    <a:pt x="996" y="99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6256725" y="3421508"/>
              <a:ext cx="28676" cy="19695"/>
            </a:xfrm>
            <a:custGeom>
              <a:rect b="b" l="l" r="r" t="t"/>
              <a:pathLst>
                <a:path extrusionOk="0" h="750" w="1092">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6231594" y="3442096"/>
              <a:ext cx="78964" cy="97556"/>
            </a:xfrm>
            <a:custGeom>
              <a:rect b="b" l="l" r="r" t="t"/>
              <a:pathLst>
                <a:path extrusionOk="0" h="3715" w="3007">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6244672" y="3539862"/>
              <a:ext cx="52809" cy="111605"/>
            </a:xfrm>
            <a:custGeom>
              <a:rect b="b" l="l" r="r" t="t"/>
              <a:pathLst>
                <a:path extrusionOk="0" h="4250" w="2011">
                  <a:moveTo>
                    <a:pt x="1" y="1"/>
                  </a:moveTo>
                  <a:lnTo>
                    <a:pt x="1" y="4250"/>
                  </a:lnTo>
                  <a:lnTo>
                    <a:pt x="2010" y="4250"/>
                  </a:lnTo>
                  <a:lnTo>
                    <a:pt x="2010"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6231594" y="3452915"/>
              <a:ext cx="13104" cy="86973"/>
            </a:xfrm>
            <a:custGeom>
              <a:rect b="b" l="l" r="r" t="t"/>
              <a:pathLst>
                <a:path extrusionOk="0" h="3312" w="499">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6297454" y="3452915"/>
              <a:ext cx="13104" cy="86973"/>
            </a:xfrm>
            <a:custGeom>
              <a:rect b="b" l="l" r="r" t="t"/>
              <a:pathLst>
                <a:path extrusionOk="0" h="3312" w="499">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6250948" y="3434691"/>
              <a:ext cx="40257" cy="105198"/>
            </a:xfrm>
            <a:custGeom>
              <a:rect b="b" l="l" r="r" t="t"/>
              <a:pathLst>
                <a:path extrusionOk="0" h="4006" w="1533">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6268043" y="3552913"/>
              <a:ext cx="6565" cy="98554"/>
            </a:xfrm>
            <a:custGeom>
              <a:rect b="b" l="l" r="r" t="t"/>
              <a:pathLst>
                <a:path extrusionOk="0" h="3753" w="25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6244672" y="3368726"/>
              <a:ext cx="52809" cy="59321"/>
            </a:xfrm>
            <a:custGeom>
              <a:rect b="b" l="l" r="r" t="t"/>
              <a:pathLst>
                <a:path extrusionOk="0" h="2259" w="2011">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6244934" y="3368726"/>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6244672" y="3368726"/>
              <a:ext cx="52809" cy="26418"/>
            </a:xfrm>
            <a:custGeom>
              <a:rect b="b" l="l" r="r" t="t"/>
              <a:pathLst>
                <a:path extrusionOk="0" h="1006" w="2011">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6244934" y="3368726"/>
              <a:ext cx="35950" cy="24159"/>
            </a:xfrm>
            <a:custGeom>
              <a:rect b="b" l="l" r="r" t="t"/>
              <a:pathLst>
                <a:path extrusionOk="0" h="920" w="1369">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6205229"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6203969" y="3533087"/>
              <a:ext cx="28912" cy="19931"/>
            </a:xfrm>
            <a:custGeom>
              <a:rect b="b" l="l" r="r" t="t"/>
              <a:pathLst>
                <a:path extrusionOk="0" h="759" w="1101">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6179074" y="3553938"/>
              <a:ext cx="78938" cy="97530"/>
            </a:xfrm>
            <a:custGeom>
              <a:rect b="b" l="l" r="r" t="t"/>
              <a:pathLst>
                <a:path extrusionOk="0" h="3714" w="3006">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solidFill>
              <a:srgbClr val="819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6192152" y="3651441"/>
              <a:ext cx="52546" cy="46034"/>
            </a:xfrm>
            <a:custGeom>
              <a:rect b="b" l="l" r="r" t="t"/>
              <a:pathLst>
                <a:path extrusionOk="0" h="1753" w="2001">
                  <a:moveTo>
                    <a:pt x="0" y="1"/>
                  </a:moveTo>
                  <a:lnTo>
                    <a:pt x="0" y="1503"/>
                  </a:lnTo>
                  <a:cubicBezTo>
                    <a:pt x="0" y="1647"/>
                    <a:pt x="115" y="1752"/>
                    <a:pt x="249" y="1752"/>
                  </a:cubicBezTo>
                  <a:lnTo>
                    <a:pt x="1752" y="1752"/>
                  </a:lnTo>
                  <a:cubicBezTo>
                    <a:pt x="1895"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a:off x="6179074" y="3564757"/>
              <a:ext cx="13104" cy="86711"/>
            </a:xfrm>
            <a:custGeom>
              <a:rect b="b" l="l" r="r" t="t"/>
              <a:pathLst>
                <a:path extrusionOk="0" h="3302" w="499">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6244672" y="3564757"/>
              <a:ext cx="13340" cy="86711"/>
            </a:xfrm>
            <a:custGeom>
              <a:rect b="b" l="l" r="r" t="t"/>
              <a:pathLst>
                <a:path extrusionOk="0" h="3302" w="508">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6198191" y="3546270"/>
              <a:ext cx="40467" cy="105198"/>
            </a:xfrm>
            <a:custGeom>
              <a:rect b="b" l="l" r="r" t="t"/>
              <a:pathLst>
                <a:path extrusionOk="0" h="4006" w="1541">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6215260" y="3664755"/>
              <a:ext cx="6565" cy="32720"/>
            </a:xfrm>
            <a:custGeom>
              <a:rect b="b" l="l" r="r" t="t"/>
              <a:pathLst>
                <a:path extrusionOk="0" h="1246" w="25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1"/>
            <p:cNvSpPr/>
            <p:nvPr/>
          </p:nvSpPr>
          <p:spPr>
            <a:xfrm>
              <a:off x="6192152" y="3480567"/>
              <a:ext cx="52546" cy="59321"/>
            </a:xfrm>
            <a:custGeom>
              <a:rect b="b" l="l" r="r" t="t"/>
              <a:pathLst>
                <a:path extrusionOk="0" h="2259" w="2001">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6192204" y="3480567"/>
              <a:ext cx="36160" cy="59269"/>
            </a:xfrm>
            <a:custGeom>
              <a:rect b="b" l="l" r="r" t="t"/>
              <a:pathLst>
                <a:path extrusionOk="0" h="2257" w="1377">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6192152" y="3480567"/>
              <a:ext cx="52546" cy="26418"/>
            </a:xfrm>
            <a:custGeom>
              <a:rect b="b" l="l" r="r" t="t"/>
              <a:pathLst>
                <a:path extrusionOk="0" h="1006" w="2001">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6192414" y="3480567"/>
              <a:ext cx="35950" cy="23897"/>
            </a:xfrm>
            <a:custGeom>
              <a:rect b="b" l="l" r="r" t="t"/>
              <a:pathLst>
                <a:path extrusionOk="0" h="910" w="1369">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6310532"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6309271" y="3533087"/>
              <a:ext cx="28912" cy="19931"/>
            </a:xfrm>
            <a:custGeom>
              <a:rect b="b" l="l" r="r" t="t"/>
              <a:pathLst>
                <a:path extrusionOk="0" h="759" w="1101">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6284140"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6297454" y="3480567"/>
              <a:ext cx="52546" cy="59321"/>
            </a:xfrm>
            <a:custGeom>
              <a:rect b="b" l="l" r="r" t="t"/>
              <a:pathLst>
                <a:path extrusionOk="0" h="2259" w="2001">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a:off x="6297454" y="3480567"/>
              <a:ext cx="36213" cy="59269"/>
            </a:xfrm>
            <a:custGeom>
              <a:rect b="b" l="l" r="r" t="t"/>
              <a:pathLst>
                <a:path extrusionOk="0" h="2257" w="1379">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6297454" y="3651441"/>
              <a:ext cx="52546" cy="46034"/>
            </a:xfrm>
            <a:custGeom>
              <a:rect b="b" l="l" r="r" t="t"/>
              <a:pathLst>
                <a:path extrusionOk="0" h="1753" w="2001">
                  <a:moveTo>
                    <a:pt x="0" y="1"/>
                  </a:moveTo>
                  <a:lnTo>
                    <a:pt x="0" y="1503"/>
                  </a:lnTo>
                  <a:cubicBezTo>
                    <a:pt x="0" y="1647"/>
                    <a:pt x="106" y="1752"/>
                    <a:pt x="249" y="1752"/>
                  </a:cubicBezTo>
                  <a:lnTo>
                    <a:pt x="1752" y="1752"/>
                  </a:lnTo>
                  <a:cubicBezTo>
                    <a:pt x="1886" y="1752"/>
                    <a:pt x="2001" y="1647"/>
                    <a:pt x="2001" y="1503"/>
                  </a:cubicBez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6284140" y="3564757"/>
              <a:ext cx="13340" cy="86711"/>
            </a:xfrm>
            <a:custGeom>
              <a:rect b="b" l="l" r="r" t="t"/>
              <a:pathLst>
                <a:path extrusionOk="0" h="3302" w="508">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6349974" y="3564757"/>
              <a:ext cx="13104" cy="86711"/>
            </a:xfrm>
            <a:custGeom>
              <a:rect b="b" l="l" r="r" t="t"/>
              <a:pathLst>
                <a:path extrusionOk="0" h="3302" w="499">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1"/>
            <p:cNvSpPr/>
            <p:nvPr/>
          </p:nvSpPr>
          <p:spPr>
            <a:xfrm>
              <a:off x="6303494" y="3546532"/>
              <a:ext cx="40467" cy="104935"/>
            </a:xfrm>
            <a:custGeom>
              <a:rect b="b" l="l" r="r" t="t"/>
              <a:pathLst>
                <a:path extrusionOk="0" h="3996" w="1541">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6320563" y="3664755"/>
              <a:ext cx="6565" cy="32720"/>
            </a:xfrm>
            <a:custGeom>
              <a:rect b="b" l="l" r="r" t="t"/>
              <a:pathLst>
                <a:path extrusionOk="0" h="1246" w="25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1"/>
            <p:cNvSpPr/>
            <p:nvPr/>
          </p:nvSpPr>
          <p:spPr>
            <a:xfrm>
              <a:off x="6297454" y="3480567"/>
              <a:ext cx="52546" cy="26418"/>
            </a:xfrm>
            <a:custGeom>
              <a:rect b="b" l="l" r="r" t="t"/>
              <a:pathLst>
                <a:path extrusionOk="0" h="1006" w="2001">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1"/>
            <p:cNvSpPr/>
            <p:nvPr/>
          </p:nvSpPr>
          <p:spPr>
            <a:xfrm>
              <a:off x="6297454" y="3480567"/>
              <a:ext cx="36213" cy="23897"/>
            </a:xfrm>
            <a:custGeom>
              <a:rect b="b" l="l" r="r" t="t"/>
              <a:pathLst>
                <a:path extrusionOk="0" h="910" w="1379">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6415808" y="3533087"/>
              <a:ext cx="26181" cy="26418"/>
            </a:xfrm>
            <a:custGeom>
              <a:rect b="b" l="l" r="r" t="t"/>
              <a:pathLst>
                <a:path extrusionOk="0" h="1006" w="997">
                  <a:moveTo>
                    <a:pt x="1" y="0"/>
                  </a:moveTo>
                  <a:lnTo>
                    <a:pt x="1" y="1005"/>
                  </a:lnTo>
                  <a:lnTo>
                    <a:pt x="996" y="100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6414574" y="3533087"/>
              <a:ext cx="28676" cy="19931"/>
            </a:xfrm>
            <a:custGeom>
              <a:rect b="b" l="l" r="r" t="t"/>
              <a:pathLst>
                <a:path extrusionOk="0" h="759" w="1092">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6389443"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6402494" y="3651441"/>
              <a:ext cx="52809" cy="46034"/>
            </a:xfrm>
            <a:custGeom>
              <a:rect b="b" l="l" r="r" t="t"/>
              <a:pathLst>
                <a:path extrusionOk="0" h="1753" w="2011">
                  <a:moveTo>
                    <a:pt x="1" y="1"/>
                  </a:moveTo>
                  <a:lnTo>
                    <a:pt x="1" y="1503"/>
                  </a:lnTo>
                  <a:cubicBezTo>
                    <a:pt x="1" y="1647"/>
                    <a:pt x="116" y="1752"/>
                    <a:pt x="250" y="1752"/>
                  </a:cubicBezTo>
                  <a:lnTo>
                    <a:pt x="1752" y="1752"/>
                  </a:lnTo>
                  <a:cubicBezTo>
                    <a:pt x="1896" y="1752"/>
                    <a:pt x="2011" y="1647"/>
                    <a:pt x="2011" y="1503"/>
                  </a:cubicBezTo>
                  <a:lnTo>
                    <a:pt x="201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6389443" y="3564757"/>
              <a:ext cx="13077" cy="86711"/>
            </a:xfrm>
            <a:custGeom>
              <a:rect b="b" l="l" r="r" t="t"/>
              <a:pathLst>
                <a:path extrusionOk="0" h="3302" w="498">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6455277" y="3564757"/>
              <a:ext cx="13104" cy="86711"/>
            </a:xfrm>
            <a:custGeom>
              <a:rect b="b" l="l" r="r" t="t"/>
              <a:pathLst>
                <a:path extrusionOk="0" h="3302" w="499">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6408797" y="3546270"/>
              <a:ext cx="40230" cy="105198"/>
            </a:xfrm>
            <a:custGeom>
              <a:rect b="b" l="l" r="r" t="t"/>
              <a:pathLst>
                <a:path extrusionOk="0" h="4006" w="1532">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6425866" y="3664781"/>
              <a:ext cx="6329" cy="32694"/>
            </a:xfrm>
            <a:custGeom>
              <a:rect b="b" l="l" r="r" t="t"/>
              <a:pathLst>
                <a:path extrusionOk="0" h="1245" w="241">
                  <a:moveTo>
                    <a:pt x="116" y="0"/>
                  </a:moveTo>
                  <a:cubicBezTo>
                    <a:pt x="49" y="0"/>
                    <a:pt x="1" y="48"/>
                    <a:pt x="1" y="115"/>
                  </a:cubicBezTo>
                  <a:lnTo>
                    <a:pt x="1" y="1244"/>
                  </a:lnTo>
                  <a:lnTo>
                    <a:pt x="240" y="1244"/>
                  </a:lnTo>
                  <a:lnTo>
                    <a:pt x="240" y="115"/>
                  </a:lnTo>
                  <a:cubicBezTo>
                    <a:pt x="240" y="48"/>
                    <a:pt x="183" y="0"/>
                    <a:pt x="116"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p:nvPr/>
          </p:nvSpPr>
          <p:spPr>
            <a:xfrm>
              <a:off x="6402494" y="3480567"/>
              <a:ext cx="52809" cy="59321"/>
            </a:xfrm>
            <a:custGeom>
              <a:rect b="b" l="l" r="r" t="t"/>
              <a:pathLst>
                <a:path extrusionOk="0" h="2259" w="2011">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6402757" y="3480567"/>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6402494" y="3480567"/>
              <a:ext cx="52809" cy="26418"/>
            </a:xfrm>
            <a:custGeom>
              <a:rect b="b" l="l" r="r" t="t"/>
              <a:pathLst>
                <a:path extrusionOk="0" h="1006" w="2011">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6402757" y="3480567"/>
              <a:ext cx="35950" cy="23897"/>
            </a:xfrm>
            <a:custGeom>
              <a:rect b="b" l="l" r="r" t="t"/>
              <a:pathLst>
                <a:path extrusionOk="0" h="910" w="1369">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6520874" y="3533087"/>
              <a:ext cx="26418" cy="26418"/>
            </a:xfrm>
            <a:custGeom>
              <a:rect b="b" l="l" r="r" t="t"/>
              <a:pathLst>
                <a:path extrusionOk="0" h="1006" w="1006">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6519614" y="3533087"/>
              <a:ext cx="28939" cy="19931"/>
            </a:xfrm>
            <a:custGeom>
              <a:rect b="b" l="l" r="r" t="t"/>
              <a:pathLst>
                <a:path extrusionOk="0" h="759" w="1102">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6494483" y="3553938"/>
              <a:ext cx="79200" cy="97530"/>
            </a:xfrm>
            <a:custGeom>
              <a:rect b="b" l="l" r="r" t="t"/>
              <a:pathLst>
                <a:path extrusionOk="0" h="3714" w="3016">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p:nvPr/>
          </p:nvSpPr>
          <p:spPr>
            <a:xfrm>
              <a:off x="6507797" y="3651441"/>
              <a:ext cx="52546" cy="46034"/>
            </a:xfrm>
            <a:custGeom>
              <a:rect b="b" l="l" r="r" t="t"/>
              <a:pathLst>
                <a:path extrusionOk="0" h="1753" w="2001">
                  <a:moveTo>
                    <a:pt x="1" y="1"/>
                  </a:moveTo>
                  <a:lnTo>
                    <a:pt x="1" y="1503"/>
                  </a:lnTo>
                  <a:cubicBezTo>
                    <a:pt x="1" y="1647"/>
                    <a:pt x="116" y="1752"/>
                    <a:pt x="250" y="1752"/>
                  </a:cubicBezTo>
                  <a:lnTo>
                    <a:pt x="1752" y="1752"/>
                  </a:lnTo>
                  <a:cubicBezTo>
                    <a:pt x="1896"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6494483" y="3564757"/>
              <a:ext cx="13340" cy="86711"/>
            </a:xfrm>
            <a:custGeom>
              <a:rect b="b" l="l" r="r" t="t"/>
              <a:pathLst>
                <a:path extrusionOk="0" h="3302" w="508">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6513837" y="3546532"/>
              <a:ext cx="40493" cy="104935"/>
            </a:xfrm>
            <a:custGeom>
              <a:rect b="b" l="l" r="r" t="t"/>
              <a:pathLst>
                <a:path extrusionOk="0" h="3996" w="1542">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p:nvPr/>
          </p:nvSpPr>
          <p:spPr>
            <a:xfrm>
              <a:off x="6530932" y="3664755"/>
              <a:ext cx="6565" cy="32720"/>
            </a:xfrm>
            <a:custGeom>
              <a:rect b="b" l="l" r="r" t="t"/>
              <a:pathLst>
                <a:path extrusionOk="0" h="1246" w="25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6507797" y="3480567"/>
              <a:ext cx="52546" cy="59321"/>
            </a:xfrm>
            <a:custGeom>
              <a:rect b="b" l="l" r="r" t="t"/>
              <a:pathLst>
                <a:path extrusionOk="0" h="2259" w="2001">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6507797" y="3480567"/>
              <a:ext cx="36213" cy="59269"/>
            </a:xfrm>
            <a:custGeom>
              <a:rect b="b" l="l" r="r" t="t"/>
              <a:pathLst>
                <a:path extrusionOk="0" h="2257" w="1379">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6507797" y="3480567"/>
              <a:ext cx="52546" cy="26418"/>
            </a:xfrm>
            <a:custGeom>
              <a:rect b="b" l="l" r="r" t="t"/>
              <a:pathLst>
                <a:path extrusionOk="0" h="1006" w="2001">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6507797" y="3480567"/>
              <a:ext cx="36213" cy="23897"/>
            </a:xfrm>
            <a:custGeom>
              <a:rect b="b" l="l" r="r" t="t"/>
              <a:pathLst>
                <a:path extrusionOk="0" h="910" w="1379">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1" name="Google Shape;681;p51"/>
          <p:cNvPicPr preferRelativeResize="0"/>
          <p:nvPr/>
        </p:nvPicPr>
        <p:blipFill>
          <a:blip r:embed="rId5">
            <a:alphaModFix/>
          </a:blip>
          <a:stretch>
            <a:fillRect/>
          </a:stretch>
        </p:blipFill>
        <p:spPr>
          <a:xfrm>
            <a:off x="213401" y="3780192"/>
            <a:ext cx="1164000" cy="1244400"/>
          </a:xfrm>
          <a:prstGeom prst="ellipse">
            <a:avLst/>
          </a:prstGeom>
          <a:noFill/>
          <a:ln>
            <a:noFill/>
          </a:ln>
        </p:spPr>
      </p:pic>
      <p:pic>
        <p:nvPicPr>
          <p:cNvPr id="682" name="Google Shape;682;p51"/>
          <p:cNvPicPr preferRelativeResize="0"/>
          <p:nvPr/>
        </p:nvPicPr>
        <p:blipFill>
          <a:blip r:embed="rId6">
            <a:alphaModFix/>
          </a:blip>
          <a:stretch>
            <a:fillRect/>
          </a:stretch>
        </p:blipFill>
        <p:spPr>
          <a:xfrm>
            <a:off x="4693650" y="825300"/>
            <a:ext cx="1180200" cy="1201200"/>
          </a:xfrm>
          <a:prstGeom prst="flowChartConnector">
            <a:avLst/>
          </a:prstGeom>
          <a:noFill/>
          <a:ln>
            <a:noFill/>
          </a:ln>
        </p:spPr>
      </p:pic>
      <p:pic>
        <p:nvPicPr>
          <p:cNvPr id="683" name="Google Shape;683;p51"/>
          <p:cNvPicPr preferRelativeResize="0"/>
          <p:nvPr/>
        </p:nvPicPr>
        <p:blipFill rotWithShape="1">
          <a:blip r:embed="rId7">
            <a:alphaModFix/>
          </a:blip>
          <a:srcRect b="-2988" l="0" r="0" t="-2988"/>
          <a:stretch/>
        </p:blipFill>
        <p:spPr>
          <a:xfrm>
            <a:off x="4630500" y="2236950"/>
            <a:ext cx="1306500" cy="1244400"/>
          </a:xfrm>
          <a:prstGeom prst="ellipse">
            <a:avLst/>
          </a:prstGeom>
          <a:noFill/>
          <a:ln>
            <a:noFill/>
          </a:ln>
        </p:spPr>
      </p:pic>
      <p:pic>
        <p:nvPicPr>
          <p:cNvPr id="684" name="Google Shape;684;p51"/>
          <p:cNvPicPr preferRelativeResize="0"/>
          <p:nvPr/>
        </p:nvPicPr>
        <p:blipFill>
          <a:blip r:embed="rId8">
            <a:alphaModFix/>
          </a:blip>
          <a:stretch>
            <a:fillRect/>
          </a:stretch>
        </p:blipFill>
        <p:spPr>
          <a:xfrm>
            <a:off x="4647750" y="3780200"/>
            <a:ext cx="1244400" cy="1244400"/>
          </a:xfrm>
          <a:prstGeom prst="flowChartConnector">
            <a:avLst/>
          </a:prstGeom>
          <a:noFill/>
          <a:ln>
            <a:noFill/>
          </a:ln>
        </p:spPr>
      </p:pic>
      <p:sp>
        <p:nvSpPr>
          <p:cNvPr id="685" name="Google Shape;685;p51"/>
          <p:cNvSpPr txBox="1"/>
          <p:nvPr/>
        </p:nvSpPr>
        <p:spPr>
          <a:xfrm>
            <a:off x="1522675" y="93790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Han Jiang</a:t>
            </a:r>
            <a:endParaRPr b="1">
              <a:latin typeface="Source Sans Pro"/>
              <a:ea typeface="Source Sans Pro"/>
              <a:cs typeface="Source Sans Pro"/>
              <a:sym typeface="Source Sans Pro"/>
            </a:endParaRPr>
          </a:p>
        </p:txBody>
      </p:sp>
      <p:sp>
        <p:nvSpPr>
          <p:cNvPr id="686" name="Google Shape;686;p51"/>
          <p:cNvSpPr txBox="1"/>
          <p:nvPr/>
        </p:nvSpPr>
        <p:spPr>
          <a:xfrm>
            <a:off x="6027900" y="93790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Ken (Yang) Wu</a:t>
            </a:r>
            <a:endParaRPr b="1">
              <a:latin typeface="Source Sans Pro"/>
              <a:ea typeface="Source Sans Pro"/>
              <a:cs typeface="Source Sans Pro"/>
              <a:sym typeface="Source Sans Pro"/>
            </a:endParaRPr>
          </a:p>
        </p:txBody>
      </p:sp>
      <p:sp>
        <p:nvSpPr>
          <p:cNvPr id="687" name="Google Shape;687;p51"/>
          <p:cNvSpPr txBox="1"/>
          <p:nvPr/>
        </p:nvSpPr>
        <p:spPr>
          <a:xfrm>
            <a:off x="1522675" y="237165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Helena (Xiaorou) Hu</a:t>
            </a:r>
            <a:endParaRPr b="1">
              <a:latin typeface="Source Sans Pro"/>
              <a:ea typeface="Source Sans Pro"/>
              <a:cs typeface="Source Sans Pro"/>
              <a:sym typeface="Source Sans Pro"/>
            </a:endParaRPr>
          </a:p>
        </p:txBody>
      </p:sp>
      <p:sp>
        <p:nvSpPr>
          <p:cNvPr id="688" name="Google Shape;688;p51"/>
          <p:cNvSpPr txBox="1"/>
          <p:nvPr/>
        </p:nvSpPr>
        <p:spPr>
          <a:xfrm>
            <a:off x="1522675" y="387760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Jade (Rujia) Yuan</a:t>
            </a:r>
            <a:endParaRPr b="1">
              <a:latin typeface="Source Sans Pro"/>
              <a:ea typeface="Source Sans Pro"/>
              <a:cs typeface="Source Sans Pro"/>
              <a:sym typeface="Source Sans Pro"/>
            </a:endParaRPr>
          </a:p>
        </p:txBody>
      </p:sp>
      <p:sp>
        <p:nvSpPr>
          <p:cNvPr id="689" name="Google Shape;689;p51"/>
          <p:cNvSpPr txBox="1"/>
          <p:nvPr/>
        </p:nvSpPr>
        <p:spPr>
          <a:xfrm>
            <a:off x="6027900" y="240775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Bryan (Junhao) Yang</a:t>
            </a:r>
            <a:endParaRPr b="1">
              <a:latin typeface="Source Sans Pro"/>
              <a:ea typeface="Source Sans Pro"/>
              <a:cs typeface="Source Sans Pro"/>
              <a:sym typeface="Source Sans Pro"/>
            </a:endParaRPr>
          </a:p>
        </p:txBody>
      </p:sp>
      <p:sp>
        <p:nvSpPr>
          <p:cNvPr id="690" name="Google Shape;690;p51"/>
          <p:cNvSpPr txBox="1"/>
          <p:nvPr/>
        </p:nvSpPr>
        <p:spPr>
          <a:xfrm>
            <a:off x="6078925" y="3877600"/>
            <a:ext cx="20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Sam (Zihao) Ding</a:t>
            </a:r>
            <a:endParaRPr b="1">
              <a:latin typeface="Source Sans Pro"/>
              <a:ea typeface="Source Sans Pro"/>
              <a:cs typeface="Source Sans Pro"/>
              <a:sym typeface="Source Sans Pro"/>
            </a:endParaRPr>
          </a:p>
        </p:txBody>
      </p:sp>
      <p:sp>
        <p:nvSpPr>
          <p:cNvPr id="691" name="Google Shape;69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69"/>
          <p:cNvSpPr txBox="1"/>
          <p:nvPr>
            <p:ph type="title"/>
          </p:nvPr>
        </p:nvSpPr>
        <p:spPr>
          <a:xfrm>
            <a:off x="375300" y="0"/>
            <a:ext cx="469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Imputation </a:t>
            </a:r>
            <a:endParaRPr>
              <a:solidFill>
                <a:schemeClr val="accent1"/>
              </a:solidFill>
              <a:latin typeface="Overpass"/>
              <a:ea typeface="Overpass"/>
              <a:cs typeface="Overpass"/>
              <a:sym typeface="Overpass"/>
            </a:endParaRPr>
          </a:p>
        </p:txBody>
      </p:sp>
      <p:sp>
        <p:nvSpPr>
          <p:cNvPr id="1510" name="Google Shape;1510;p69"/>
          <p:cNvSpPr txBox="1"/>
          <p:nvPr/>
        </p:nvSpPr>
        <p:spPr>
          <a:xfrm>
            <a:off x="355950" y="763800"/>
            <a:ext cx="82008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Missing values in some census data features are due to the fact that there are years covered in the training data </a:t>
            </a:r>
            <a:r>
              <a:rPr lang="en">
                <a:latin typeface="Source Sans Pro"/>
                <a:ea typeface="Source Sans Pro"/>
                <a:cs typeface="Source Sans Pro"/>
                <a:sym typeface="Source Sans Pro"/>
              </a:rPr>
              <a:t>when these features are not available in the census data— e.g., 2022. For these features, our imputation strategy can be summarized as follows:</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Char char="○"/>
            </a:pPr>
            <a:r>
              <a:rPr lang="en">
                <a:latin typeface="Source Sans Pro"/>
                <a:ea typeface="Source Sans Pro"/>
                <a:cs typeface="Source Sans Pro"/>
                <a:sym typeface="Source Sans Pro"/>
              </a:rPr>
              <a:t>For each unique value of ‘cfips’ (county ID), we use the median of the previous three years of data to impute the values for year 2022 </a:t>
            </a:r>
            <a:r>
              <a:rPr i="1" lang="en">
                <a:latin typeface="Source Sans Pro"/>
                <a:ea typeface="Source Sans Pro"/>
                <a:cs typeface="Source Sans Pro"/>
                <a:sym typeface="Source Sans Pro"/>
              </a:rPr>
              <a:t>if the year-over-year changes fluctuate a great deal.</a:t>
            </a:r>
            <a:endParaRPr>
              <a:latin typeface="Source Sans Pro"/>
              <a:ea typeface="Source Sans Pro"/>
              <a:cs typeface="Source Sans Pro"/>
              <a:sym typeface="Source Sans Pro"/>
            </a:endParaRPr>
          </a:p>
          <a:p>
            <a:pPr indent="-317500" lvl="1" marL="914400" rtl="0" algn="l">
              <a:spcBef>
                <a:spcPts val="0"/>
              </a:spcBef>
              <a:spcAft>
                <a:spcPts val="0"/>
              </a:spcAft>
              <a:buSzPts val="1400"/>
              <a:buFont typeface="Source Sans Pro"/>
              <a:buChar char="○"/>
            </a:pPr>
            <a:r>
              <a:rPr lang="en">
                <a:latin typeface="Source Sans Pro"/>
                <a:ea typeface="Source Sans Pro"/>
                <a:cs typeface="Source Sans Pro"/>
                <a:sym typeface="Source Sans Pro"/>
              </a:rPr>
              <a:t>For  each unique value of ‘cfips’, we use last year’s data (2021) to impute the values for year 2022 </a:t>
            </a:r>
            <a:r>
              <a:rPr i="1" lang="en">
                <a:latin typeface="Source Sans Pro"/>
                <a:ea typeface="Source Sans Pro"/>
                <a:cs typeface="Source Sans Pro"/>
                <a:sym typeface="Source Sans Pro"/>
              </a:rPr>
              <a:t>if the year-over-year changes are not significantly different</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0" lvl="0" marL="9144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There is one county in the training set in which unemployment data is not available— Kalawao County, Hawaii. For these missing values, we impute using the state-level monthly unemployment rate as proxies of the county-level unemployment rates.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All above steps are detailed and explained in a single Jupyter notebook.</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9144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70"/>
          <p:cNvSpPr txBox="1"/>
          <p:nvPr>
            <p:ph type="title"/>
          </p:nvPr>
        </p:nvSpPr>
        <p:spPr>
          <a:xfrm>
            <a:off x="375300" y="0"/>
            <a:ext cx="331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EDA</a:t>
            </a:r>
            <a:endParaRPr>
              <a:solidFill>
                <a:schemeClr val="accent1"/>
              </a:solidFill>
              <a:latin typeface="Overpass"/>
              <a:ea typeface="Overpass"/>
              <a:cs typeface="Overpass"/>
              <a:sym typeface="Overpass"/>
            </a:endParaRPr>
          </a:p>
        </p:txBody>
      </p:sp>
      <p:pic>
        <p:nvPicPr>
          <p:cNvPr id="1516" name="Google Shape;1516;p70"/>
          <p:cNvPicPr preferRelativeResize="0"/>
          <p:nvPr/>
        </p:nvPicPr>
        <p:blipFill>
          <a:blip r:embed="rId3">
            <a:alphaModFix/>
          </a:blip>
          <a:stretch>
            <a:fillRect/>
          </a:stretch>
        </p:blipFill>
        <p:spPr>
          <a:xfrm>
            <a:off x="245675" y="670650"/>
            <a:ext cx="6718301" cy="1940550"/>
          </a:xfrm>
          <a:prstGeom prst="rect">
            <a:avLst/>
          </a:prstGeom>
          <a:noFill/>
          <a:ln>
            <a:noFill/>
          </a:ln>
        </p:spPr>
      </p:pic>
      <p:sp>
        <p:nvSpPr>
          <p:cNvPr id="1517" name="Google Shape;1517;p70"/>
          <p:cNvSpPr txBox="1"/>
          <p:nvPr/>
        </p:nvSpPr>
        <p:spPr>
          <a:xfrm>
            <a:off x="6418500" y="2826275"/>
            <a:ext cx="23535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Microbusiness_density increases over the years except a very small drop in 2022</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May have some seasonality patterns, further explore that by adding new features ‘quarter’ and ‘holiday_season’</a:t>
            </a:r>
            <a:endParaRPr sz="1100">
              <a:latin typeface="Source Sans Pro"/>
              <a:ea typeface="Source Sans Pro"/>
              <a:cs typeface="Source Sans Pro"/>
              <a:sym typeface="Source Sans Pro"/>
            </a:endParaRPr>
          </a:p>
        </p:txBody>
      </p:sp>
      <p:pic>
        <p:nvPicPr>
          <p:cNvPr id="1518" name="Google Shape;1518;p70"/>
          <p:cNvPicPr preferRelativeResize="0"/>
          <p:nvPr/>
        </p:nvPicPr>
        <p:blipFill>
          <a:blip r:embed="rId4">
            <a:alphaModFix/>
          </a:blip>
          <a:stretch>
            <a:fillRect/>
          </a:stretch>
        </p:blipFill>
        <p:spPr>
          <a:xfrm>
            <a:off x="245675" y="2785125"/>
            <a:ext cx="5920110" cy="2227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71"/>
          <p:cNvSpPr txBox="1"/>
          <p:nvPr>
            <p:ph type="title"/>
          </p:nvPr>
        </p:nvSpPr>
        <p:spPr>
          <a:xfrm>
            <a:off x="369925" y="173750"/>
            <a:ext cx="630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Clustering Models</a:t>
            </a:r>
            <a:endParaRPr>
              <a:solidFill>
                <a:schemeClr val="accent1"/>
              </a:solidFill>
              <a:latin typeface="Overpass"/>
              <a:ea typeface="Overpass"/>
              <a:cs typeface="Overpass"/>
              <a:sym typeface="Overpass"/>
            </a:endParaRPr>
          </a:p>
        </p:txBody>
      </p:sp>
      <p:pic>
        <p:nvPicPr>
          <p:cNvPr id="1524" name="Google Shape;1524;p71"/>
          <p:cNvPicPr preferRelativeResize="0"/>
          <p:nvPr/>
        </p:nvPicPr>
        <p:blipFill>
          <a:blip r:embed="rId3">
            <a:alphaModFix/>
          </a:blip>
          <a:stretch>
            <a:fillRect/>
          </a:stretch>
        </p:blipFill>
        <p:spPr>
          <a:xfrm>
            <a:off x="63725" y="851050"/>
            <a:ext cx="4235174" cy="3562998"/>
          </a:xfrm>
          <a:prstGeom prst="rect">
            <a:avLst/>
          </a:prstGeom>
          <a:noFill/>
          <a:ln>
            <a:noFill/>
          </a:ln>
        </p:spPr>
      </p:pic>
      <p:pic>
        <p:nvPicPr>
          <p:cNvPr id="1525" name="Google Shape;1525;p71"/>
          <p:cNvPicPr preferRelativeResize="0"/>
          <p:nvPr/>
        </p:nvPicPr>
        <p:blipFill>
          <a:blip r:embed="rId4">
            <a:alphaModFix/>
          </a:blip>
          <a:stretch>
            <a:fillRect/>
          </a:stretch>
        </p:blipFill>
        <p:spPr>
          <a:xfrm>
            <a:off x="4663325" y="852500"/>
            <a:ext cx="4387175" cy="3558775"/>
          </a:xfrm>
          <a:prstGeom prst="rect">
            <a:avLst/>
          </a:prstGeom>
          <a:noFill/>
          <a:ln>
            <a:noFill/>
          </a:ln>
        </p:spPr>
      </p:pic>
      <p:sp>
        <p:nvSpPr>
          <p:cNvPr id="1526" name="Google Shape;1526;p71"/>
          <p:cNvSpPr txBox="1"/>
          <p:nvPr/>
        </p:nvSpPr>
        <p:spPr>
          <a:xfrm>
            <a:off x="279925" y="4564425"/>
            <a:ext cx="85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HDSCAN and Optics resulted in many clusters (&gt; 500 and &gt; 1000), which may not be </a:t>
            </a:r>
            <a:r>
              <a:rPr lang="en">
                <a:latin typeface="Source Sans Pro"/>
                <a:ea typeface="Source Sans Pro"/>
                <a:cs typeface="Source Sans Pro"/>
                <a:sym typeface="Source Sans Pro"/>
              </a:rPr>
              <a:t>conducive</a:t>
            </a:r>
            <a:r>
              <a:rPr lang="en">
                <a:latin typeface="Source Sans Pro"/>
                <a:ea typeface="Source Sans Pro"/>
                <a:cs typeface="Source Sans Pro"/>
                <a:sym typeface="Source Sans Pro"/>
              </a:rPr>
              <a:t> to business interpretations.. </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72"/>
          <p:cNvSpPr txBox="1"/>
          <p:nvPr>
            <p:ph type="title"/>
          </p:nvPr>
        </p:nvSpPr>
        <p:spPr>
          <a:xfrm>
            <a:off x="369925" y="173750"/>
            <a:ext cx="630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Clustering Models</a:t>
            </a:r>
            <a:endParaRPr>
              <a:solidFill>
                <a:schemeClr val="accent1"/>
              </a:solidFill>
              <a:latin typeface="Overpass"/>
              <a:ea typeface="Overpass"/>
              <a:cs typeface="Overpass"/>
              <a:sym typeface="Overpass"/>
            </a:endParaRPr>
          </a:p>
        </p:txBody>
      </p:sp>
      <p:pic>
        <p:nvPicPr>
          <p:cNvPr id="1532" name="Google Shape;1532;p72"/>
          <p:cNvPicPr preferRelativeResize="0"/>
          <p:nvPr/>
        </p:nvPicPr>
        <p:blipFill>
          <a:blip r:embed="rId3">
            <a:alphaModFix/>
          </a:blip>
          <a:stretch>
            <a:fillRect/>
          </a:stretch>
        </p:blipFill>
        <p:spPr>
          <a:xfrm>
            <a:off x="190450" y="801825"/>
            <a:ext cx="2976775" cy="2190425"/>
          </a:xfrm>
          <a:prstGeom prst="rect">
            <a:avLst/>
          </a:prstGeom>
          <a:noFill/>
          <a:ln>
            <a:noFill/>
          </a:ln>
        </p:spPr>
      </p:pic>
      <p:pic>
        <p:nvPicPr>
          <p:cNvPr id="1533" name="Google Shape;1533;p72"/>
          <p:cNvPicPr preferRelativeResize="0"/>
          <p:nvPr/>
        </p:nvPicPr>
        <p:blipFill>
          <a:blip r:embed="rId4">
            <a:alphaModFix/>
          </a:blip>
          <a:stretch>
            <a:fillRect/>
          </a:stretch>
        </p:blipFill>
        <p:spPr>
          <a:xfrm>
            <a:off x="3616175" y="794975"/>
            <a:ext cx="2909399" cy="2204126"/>
          </a:xfrm>
          <a:prstGeom prst="rect">
            <a:avLst/>
          </a:prstGeom>
          <a:noFill/>
          <a:ln>
            <a:noFill/>
          </a:ln>
        </p:spPr>
      </p:pic>
      <p:pic>
        <p:nvPicPr>
          <p:cNvPr id="1534" name="Google Shape;1534;p72"/>
          <p:cNvPicPr preferRelativeResize="0"/>
          <p:nvPr/>
        </p:nvPicPr>
        <p:blipFill>
          <a:blip r:embed="rId5">
            <a:alphaModFix/>
          </a:blip>
          <a:stretch>
            <a:fillRect/>
          </a:stretch>
        </p:blipFill>
        <p:spPr>
          <a:xfrm>
            <a:off x="3616174" y="3047625"/>
            <a:ext cx="2976775" cy="2095874"/>
          </a:xfrm>
          <a:prstGeom prst="rect">
            <a:avLst/>
          </a:prstGeom>
          <a:noFill/>
          <a:ln>
            <a:noFill/>
          </a:ln>
        </p:spPr>
      </p:pic>
      <p:pic>
        <p:nvPicPr>
          <p:cNvPr id="1535" name="Google Shape;1535;p72"/>
          <p:cNvPicPr preferRelativeResize="0"/>
          <p:nvPr/>
        </p:nvPicPr>
        <p:blipFill>
          <a:blip r:embed="rId6">
            <a:alphaModFix/>
          </a:blip>
          <a:stretch>
            <a:fillRect/>
          </a:stretch>
        </p:blipFill>
        <p:spPr>
          <a:xfrm>
            <a:off x="190450" y="3047625"/>
            <a:ext cx="2976775" cy="2095874"/>
          </a:xfrm>
          <a:prstGeom prst="rect">
            <a:avLst/>
          </a:prstGeom>
          <a:noFill/>
          <a:ln>
            <a:noFill/>
          </a:ln>
        </p:spPr>
      </p:pic>
      <p:sp>
        <p:nvSpPr>
          <p:cNvPr id="1536" name="Google Shape;1536;p72"/>
          <p:cNvSpPr txBox="1"/>
          <p:nvPr/>
        </p:nvSpPr>
        <p:spPr>
          <a:xfrm>
            <a:off x="6829675" y="1295900"/>
            <a:ext cx="2166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Agglomerative clustering resulting in the fewest number of clusters among all clustering models.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While the number of clusters are </a:t>
            </a:r>
            <a:r>
              <a:rPr lang="en">
                <a:latin typeface="Source Sans Pro"/>
                <a:ea typeface="Source Sans Pro"/>
                <a:cs typeface="Source Sans Pro"/>
                <a:sym typeface="Source Sans Pro"/>
              </a:rPr>
              <a:t>manageable</a:t>
            </a:r>
            <a:r>
              <a:rPr lang="en">
                <a:latin typeface="Source Sans Pro"/>
                <a:ea typeface="Source Sans Pro"/>
                <a:cs typeface="Source Sans Pro"/>
                <a:sym typeface="Source Sans Pro"/>
              </a:rPr>
              <a:t>, it may note be useful for segmenting and </a:t>
            </a:r>
            <a:r>
              <a:rPr lang="en">
                <a:latin typeface="Source Sans Pro"/>
                <a:ea typeface="Source Sans Pro"/>
                <a:cs typeface="Source Sans Pro"/>
                <a:sym typeface="Source Sans Pro"/>
              </a:rPr>
              <a:t>capturing</a:t>
            </a:r>
            <a:r>
              <a:rPr lang="en">
                <a:latin typeface="Source Sans Pro"/>
                <a:ea typeface="Source Sans Pro"/>
                <a:cs typeface="Source Sans Pro"/>
                <a:sym typeface="Source Sans Pro"/>
              </a:rPr>
              <a:t> the differences between micro-business density</a:t>
            </a:r>
            <a:endParaRPr>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73"/>
          <p:cNvSpPr txBox="1"/>
          <p:nvPr>
            <p:ph type="title"/>
          </p:nvPr>
        </p:nvSpPr>
        <p:spPr>
          <a:xfrm>
            <a:off x="369925" y="173750"/>
            <a:ext cx="630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KNN MAP</a:t>
            </a:r>
            <a:endParaRPr>
              <a:solidFill>
                <a:schemeClr val="accent1"/>
              </a:solidFill>
              <a:latin typeface="Overpass"/>
              <a:ea typeface="Overpass"/>
              <a:cs typeface="Overpass"/>
              <a:sym typeface="Overpass"/>
            </a:endParaRPr>
          </a:p>
        </p:txBody>
      </p:sp>
      <p:pic>
        <p:nvPicPr>
          <p:cNvPr id="1542" name="Google Shape;1542;p73"/>
          <p:cNvPicPr preferRelativeResize="0"/>
          <p:nvPr/>
        </p:nvPicPr>
        <p:blipFill>
          <a:blip r:embed="rId3">
            <a:alphaModFix/>
          </a:blip>
          <a:stretch>
            <a:fillRect/>
          </a:stretch>
        </p:blipFill>
        <p:spPr>
          <a:xfrm>
            <a:off x="369925" y="848175"/>
            <a:ext cx="6516424" cy="4092252"/>
          </a:xfrm>
          <a:prstGeom prst="rect">
            <a:avLst/>
          </a:prstGeom>
          <a:noFill/>
          <a:ln>
            <a:noFill/>
          </a:ln>
        </p:spPr>
      </p:pic>
      <p:cxnSp>
        <p:nvCxnSpPr>
          <p:cNvPr id="1543" name="Google Shape;1543;p73"/>
          <p:cNvCxnSpPr/>
          <p:nvPr/>
        </p:nvCxnSpPr>
        <p:spPr>
          <a:xfrm rot="10800000">
            <a:off x="6348200" y="2664150"/>
            <a:ext cx="988200" cy="114000"/>
          </a:xfrm>
          <a:prstGeom prst="straightConnector1">
            <a:avLst/>
          </a:prstGeom>
          <a:noFill/>
          <a:ln cap="flat" cmpd="sng" w="9525">
            <a:solidFill>
              <a:schemeClr val="dk2"/>
            </a:solidFill>
            <a:prstDash val="solid"/>
            <a:round/>
            <a:headEnd len="med" w="med" type="none"/>
            <a:tailEnd len="med" w="med" type="triangle"/>
          </a:ln>
        </p:spPr>
      </p:cxnSp>
      <p:sp>
        <p:nvSpPr>
          <p:cNvPr id="1544" name="Google Shape;1544;p73"/>
          <p:cNvSpPr txBox="1"/>
          <p:nvPr/>
        </p:nvSpPr>
        <p:spPr>
          <a:xfrm>
            <a:off x="7425100" y="1878650"/>
            <a:ext cx="171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These are similar (neighbor) counties belonging to </a:t>
            </a:r>
            <a:r>
              <a:rPr lang="en">
                <a:latin typeface="Source Sans Pro"/>
                <a:ea typeface="Source Sans Pro"/>
                <a:cs typeface="Source Sans Pro"/>
                <a:sym typeface="Source Sans Pro"/>
              </a:rPr>
              <a:t>cluster 7, which has the highest median micro-business density.</a:t>
            </a: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74"/>
          <p:cNvSpPr txBox="1"/>
          <p:nvPr>
            <p:ph type="title"/>
          </p:nvPr>
        </p:nvSpPr>
        <p:spPr>
          <a:xfrm>
            <a:off x="369925" y="173750"/>
            <a:ext cx="8774100" cy="8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Appendix - Micro-Business Programs &amp; Services</a:t>
            </a:r>
            <a:r>
              <a:rPr lang="en"/>
              <a:t> </a:t>
            </a:r>
            <a:endParaRPr>
              <a:solidFill>
                <a:schemeClr val="accent1"/>
              </a:solidFill>
              <a:latin typeface="Overpass"/>
              <a:ea typeface="Overpass"/>
              <a:cs typeface="Overpass"/>
              <a:sym typeface="Overpass"/>
            </a:endParaRPr>
          </a:p>
        </p:txBody>
      </p:sp>
      <p:sp>
        <p:nvSpPr>
          <p:cNvPr id="1550" name="Google Shape;1550;p74"/>
          <p:cNvSpPr txBox="1"/>
          <p:nvPr/>
        </p:nvSpPr>
        <p:spPr>
          <a:xfrm>
            <a:off x="191250" y="1270575"/>
            <a:ext cx="85008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Place County </a:t>
            </a:r>
            <a:r>
              <a:rPr lang="en" u="sng">
                <a:solidFill>
                  <a:schemeClr val="hlink"/>
                </a:solidFill>
                <a:latin typeface="Source Sans Pro"/>
                <a:ea typeface="Source Sans Pro"/>
                <a:cs typeface="Source Sans Pro"/>
                <a:sym typeface="Source Sans Pro"/>
                <a:hlinkClick r:id="rId3"/>
              </a:rPr>
              <a:t>Micro Biz Grants</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Davis County Community &amp; Economic Development— </a:t>
            </a:r>
            <a:r>
              <a:rPr lang="en" u="sng">
                <a:solidFill>
                  <a:schemeClr val="hlink"/>
                </a:solidFill>
                <a:latin typeface="Source Sans Pro"/>
                <a:ea typeface="Source Sans Pro"/>
                <a:cs typeface="Source Sans Pro"/>
                <a:sym typeface="Source Sans Pro"/>
                <a:hlinkClick r:id="rId4"/>
              </a:rPr>
              <a:t>Davis Fund</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Marin County </a:t>
            </a:r>
            <a:r>
              <a:rPr lang="en" u="sng">
                <a:solidFill>
                  <a:schemeClr val="hlink"/>
                </a:solidFill>
                <a:latin typeface="Source Sans Pro"/>
                <a:ea typeface="Source Sans Pro"/>
                <a:cs typeface="Source Sans Pro"/>
                <a:sym typeface="Source Sans Pro"/>
                <a:hlinkClick r:id="rId5"/>
              </a:rPr>
              <a:t>Micro-Business Grant</a:t>
            </a: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Pitikin County </a:t>
            </a:r>
            <a:r>
              <a:rPr lang="en" u="sng">
                <a:solidFill>
                  <a:schemeClr val="hlink"/>
                </a:solidFill>
                <a:latin typeface="Source Sans Pro"/>
                <a:ea typeface="Source Sans Pro"/>
                <a:cs typeface="Source Sans Pro"/>
                <a:sym typeface="Source Sans Pro"/>
                <a:hlinkClick r:id="rId6"/>
              </a:rPr>
              <a:t>Small Business Resource Center</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San Miguel County </a:t>
            </a:r>
            <a:r>
              <a:rPr lang="en" u="sng">
                <a:solidFill>
                  <a:schemeClr val="hlink"/>
                </a:solidFill>
                <a:latin typeface="Source Sans Pro"/>
                <a:ea typeface="Source Sans Pro"/>
                <a:cs typeface="Source Sans Pro"/>
                <a:sym typeface="Source Sans Pro"/>
                <a:hlinkClick r:id="rId7"/>
              </a:rPr>
              <a:t>Small Business Resource Center</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Douglas County </a:t>
            </a:r>
            <a:r>
              <a:rPr lang="en" u="sng">
                <a:solidFill>
                  <a:schemeClr val="hlink"/>
                </a:solidFill>
                <a:latin typeface="Source Sans Pro"/>
                <a:ea typeface="Source Sans Pro"/>
                <a:cs typeface="Source Sans Pro"/>
                <a:sym typeface="Source Sans Pro"/>
                <a:hlinkClick r:id="rId8"/>
              </a:rPr>
              <a:t>E-Community Loan Program, Youth Entrepreneurship Challenge, E-Accelerator Program</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Fauqueir County </a:t>
            </a:r>
            <a:r>
              <a:rPr lang="en" u="sng">
                <a:solidFill>
                  <a:schemeClr val="hlink"/>
                </a:solidFill>
                <a:latin typeface="Source Sans Pro"/>
                <a:ea typeface="Source Sans Pro"/>
                <a:cs typeface="Source Sans Pro"/>
                <a:sym typeface="Source Sans Pro"/>
                <a:hlinkClick r:id="rId9"/>
              </a:rPr>
              <a:t>Micro-Loan Program</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Winnebago County </a:t>
            </a:r>
            <a:r>
              <a:rPr lang="en" u="sng">
                <a:solidFill>
                  <a:schemeClr val="hlink"/>
                </a:solidFill>
                <a:latin typeface="Source Sans Pro"/>
                <a:ea typeface="Source Sans Pro"/>
                <a:cs typeface="Source Sans Pro"/>
                <a:sym typeface="Source Sans Pro"/>
                <a:hlinkClick r:id="rId10"/>
              </a:rPr>
              <a:t>Small Business Development Program</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75"/>
          <p:cNvSpPr txBox="1"/>
          <p:nvPr>
            <p:ph type="title"/>
          </p:nvPr>
        </p:nvSpPr>
        <p:spPr>
          <a:xfrm>
            <a:off x="115250" y="173750"/>
            <a:ext cx="893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Baseline Modeling Learning Curve</a:t>
            </a:r>
            <a:endParaRPr>
              <a:solidFill>
                <a:schemeClr val="accent1"/>
              </a:solidFill>
              <a:latin typeface="Overpass"/>
              <a:ea typeface="Overpass"/>
              <a:cs typeface="Overpass"/>
              <a:sym typeface="Overpass"/>
            </a:endParaRPr>
          </a:p>
        </p:txBody>
      </p:sp>
      <p:pic>
        <p:nvPicPr>
          <p:cNvPr id="1556" name="Google Shape;1556;p75"/>
          <p:cNvPicPr preferRelativeResize="0"/>
          <p:nvPr/>
        </p:nvPicPr>
        <p:blipFill>
          <a:blip r:embed="rId3">
            <a:alphaModFix/>
          </a:blip>
          <a:stretch>
            <a:fillRect/>
          </a:stretch>
        </p:blipFill>
        <p:spPr>
          <a:xfrm>
            <a:off x="1823300" y="836175"/>
            <a:ext cx="4948875" cy="4154925"/>
          </a:xfrm>
          <a:prstGeom prst="rect">
            <a:avLst/>
          </a:prstGeom>
          <a:noFill/>
          <a:ln>
            <a:noFill/>
          </a:ln>
        </p:spPr>
      </p:pic>
      <p:sp>
        <p:nvSpPr>
          <p:cNvPr id="1557" name="Google Shape;1557;p75"/>
          <p:cNvSpPr/>
          <p:nvPr/>
        </p:nvSpPr>
        <p:spPr>
          <a:xfrm>
            <a:off x="3473950" y="3950375"/>
            <a:ext cx="3109200" cy="732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5"/>
          <p:cNvSpPr txBox="1"/>
          <p:nvPr/>
        </p:nvSpPr>
        <p:spPr>
          <a:xfrm>
            <a:off x="4572000" y="2852050"/>
            <a:ext cx="19614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Begins to overfit at around 300 rounds of boosting</a:t>
            </a:r>
            <a:endParaRPr sz="1000">
              <a:latin typeface="Source Sans Pro"/>
              <a:ea typeface="Source Sans Pro"/>
              <a:cs typeface="Source Sans Pro"/>
              <a:sym typeface="Source Sans Pro"/>
            </a:endParaRPr>
          </a:p>
        </p:txBody>
      </p:sp>
      <p:cxnSp>
        <p:nvCxnSpPr>
          <p:cNvPr id="1559" name="Google Shape;1559;p75"/>
          <p:cNvCxnSpPr/>
          <p:nvPr/>
        </p:nvCxnSpPr>
        <p:spPr>
          <a:xfrm flipH="1">
            <a:off x="4636400" y="3389650"/>
            <a:ext cx="377700" cy="450300"/>
          </a:xfrm>
          <a:prstGeom prst="straightConnector1">
            <a:avLst/>
          </a:prstGeom>
          <a:noFill/>
          <a:ln cap="flat" cmpd="sng" w="9525">
            <a:solidFill>
              <a:schemeClr val="dk2"/>
            </a:solidFill>
            <a:prstDash val="solid"/>
            <a:round/>
            <a:headEnd len="med" w="med" type="none"/>
            <a:tailEnd len="med" w="med" type="triangle"/>
          </a:ln>
        </p:spPr>
      </p:cxnSp>
      <p:cxnSp>
        <p:nvCxnSpPr>
          <p:cNvPr id="1560" name="Google Shape;1560;p75"/>
          <p:cNvCxnSpPr/>
          <p:nvPr/>
        </p:nvCxnSpPr>
        <p:spPr>
          <a:xfrm flipH="1">
            <a:off x="2195275" y="1805900"/>
            <a:ext cx="1336800" cy="2208600"/>
          </a:xfrm>
          <a:prstGeom prst="straightConnector1">
            <a:avLst/>
          </a:prstGeom>
          <a:noFill/>
          <a:ln cap="flat" cmpd="sng" w="9525">
            <a:solidFill>
              <a:schemeClr val="dk2"/>
            </a:solidFill>
            <a:prstDash val="solid"/>
            <a:round/>
            <a:headEnd len="med" w="med" type="none"/>
            <a:tailEnd len="med" w="med" type="triangle"/>
          </a:ln>
        </p:spPr>
      </p:cxnSp>
      <p:sp>
        <p:nvSpPr>
          <p:cNvPr id="1561" name="Google Shape;1561;p75"/>
          <p:cNvSpPr txBox="1"/>
          <p:nvPr/>
        </p:nvSpPr>
        <p:spPr>
          <a:xfrm>
            <a:off x="3707300" y="1552950"/>
            <a:ext cx="196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Baseline model converges to an error rate of around ~ 2, which signifies underfitting</a:t>
            </a:r>
            <a:endParaRPr sz="1000">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76"/>
          <p:cNvSpPr txBox="1"/>
          <p:nvPr>
            <p:ph type="title"/>
          </p:nvPr>
        </p:nvSpPr>
        <p:spPr>
          <a:xfrm>
            <a:off x="369925" y="173750"/>
            <a:ext cx="873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Time Series Decomposition</a:t>
            </a:r>
            <a:endParaRPr>
              <a:solidFill>
                <a:schemeClr val="accent1"/>
              </a:solidFill>
              <a:latin typeface="Overpass"/>
              <a:ea typeface="Overpass"/>
              <a:cs typeface="Overpass"/>
              <a:sym typeface="Overpass"/>
            </a:endParaRPr>
          </a:p>
        </p:txBody>
      </p:sp>
      <p:pic>
        <p:nvPicPr>
          <p:cNvPr id="1567" name="Google Shape;1567;p76"/>
          <p:cNvPicPr preferRelativeResize="0"/>
          <p:nvPr/>
        </p:nvPicPr>
        <p:blipFill>
          <a:blip r:embed="rId3">
            <a:alphaModFix/>
          </a:blip>
          <a:stretch>
            <a:fillRect/>
          </a:stretch>
        </p:blipFill>
        <p:spPr>
          <a:xfrm>
            <a:off x="4727725" y="1418250"/>
            <a:ext cx="4236225" cy="3475551"/>
          </a:xfrm>
          <a:prstGeom prst="rect">
            <a:avLst/>
          </a:prstGeom>
          <a:noFill/>
          <a:ln>
            <a:noFill/>
          </a:ln>
        </p:spPr>
      </p:pic>
      <p:pic>
        <p:nvPicPr>
          <p:cNvPr id="1568" name="Google Shape;1568;p76"/>
          <p:cNvPicPr preferRelativeResize="0"/>
          <p:nvPr/>
        </p:nvPicPr>
        <p:blipFill>
          <a:blip r:embed="rId4">
            <a:alphaModFix/>
          </a:blip>
          <a:stretch>
            <a:fillRect/>
          </a:stretch>
        </p:blipFill>
        <p:spPr>
          <a:xfrm>
            <a:off x="217890" y="1418250"/>
            <a:ext cx="4114185" cy="3475551"/>
          </a:xfrm>
          <a:prstGeom prst="rect">
            <a:avLst/>
          </a:prstGeom>
          <a:noFill/>
          <a:ln>
            <a:noFill/>
          </a:ln>
        </p:spPr>
      </p:pic>
      <p:sp>
        <p:nvSpPr>
          <p:cNvPr id="1569" name="Google Shape;1569;p76"/>
          <p:cNvSpPr/>
          <p:nvPr/>
        </p:nvSpPr>
        <p:spPr>
          <a:xfrm>
            <a:off x="432075" y="3246900"/>
            <a:ext cx="3900000" cy="720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217900" y="2329275"/>
            <a:ext cx="290100" cy="837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6"/>
          <p:cNvSpPr/>
          <p:nvPr/>
        </p:nvSpPr>
        <p:spPr>
          <a:xfrm>
            <a:off x="4727725" y="2329275"/>
            <a:ext cx="290100" cy="837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txBox="1"/>
          <p:nvPr/>
        </p:nvSpPr>
        <p:spPr>
          <a:xfrm>
            <a:off x="4727725" y="882250"/>
            <a:ext cx="417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Source Sans Pro"/>
                <a:ea typeface="Source Sans Pro"/>
                <a:cs typeface="Source Sans Pro"/>
                <a:sym typeface="Source Sans Pro"/>
              </a:rPr>
              <a:t>After Differencing (Reduced Seasonality and Trend)</a:t>
            </a:r>
            <a:endParaRPr b="1" u="sng">
              <a:latin typeface="Source Sans Pro"/>
              <a:ea typeface="Source Sans Pro"/>
              <a:cs typeface="Source Sans Pro"/>
              <a:sym typeface="Source Sans Pro"/>
            </a:endParaRPr>
          </a:p>
        </p:txBody>
      </p:sp>
      <p:sp>
        <p:nvSpPr>
          <p:cNvPr id="1573" name="Google Shape;1573;p76"/>
          <p:cNvSpPr txBox="1"/>
          <p:nvPr/>
        </p:nvSpPr>
        <p:spPr>
          <a:xfrm>
            <a:off x="185188" y="882238"/>
            <a:ext cx="417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Source Sans Pro"/>
                <a:ea typeface="Source Sans Pro"/>
                <a:cs typeface="Source Sans Pro"/>
                <a:sym typeface="Source Sans Pro"/>
              </a:rPr>
              <a:t>Before</a:t>
            </a:r>
            <a:r>
              <a:rPr b="1" lang="en" u="sng">
                <a:latin typeface="Source Sans Pro"/>
                <a:ea typeface="Source Sans Pro"/>
                <a:cs typeface="Source Sans Pro"/>
                <a:sym typeface="Source Sans Pro"/>
              </a:rPr>
              <a:t> Differencing</a:t>
            </a:r>
            <a:endParaRPr b="1" u="sng">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77"/>
          <p:cNvSpPr txBox="1"/>
          <p:nvPr>
            <p:ph type="title"/>
          </p:nvPr>
        </p:nvSpPr>
        <p:spPr>
          <a:xfrm>
            <a:off x="369925" y="173750"/>
            <a:ext cx="873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Dickey-Fuller Test for Stationarity</a:t>
            </a:r>
            <a:endParaRPr>
              <a:solidFill>
                <a:schemeClr val="accent1"/>
              </a:solidFill>
              <a:latin typeface="Overpass"/>
              <a:ea typeface="Overpass"/>
              <a:cs typeface="Overpass"/>
              <a:sym typeface="Overpass"/>
            </a:endParaRPr>
          </a:p>
        </p:txBody>
      </p:sp>
      <p:pic>
        <p:nvPicPr>
          <p:cNvPr id="1579" name="Google Shape;1579;p77"/>
          <p:cNvPicPr preferRelativeResize="0"/>
          <p:nvPr/>
        </p:nvPicPr>
        <p:blipFill>
          <a:blip r:embed="rId3">
            <a:alphaModFix/>
          </a:blip>
          <a:stretch>
            <a:fillRect/>
          </a:stretch>
        </p:blipFill>
        <p:spPr>
          <a:xfrm>
            <a:off x="369924" y="935480"/>
            <a:ext cx="4901850" cy="4077245"/>
          </a:xfrm>
          <a:prstGeom prst="rect">
            <a:avLst/>
          </a:prstGeom>
          <a:noFill/>
          <a:ln>
            <a:noFill/>
          </a:ln>
        </p:spPr>
      </p:pic>
      <p:sp>
        <p:nvSpPr>
          <p:cNvPr id="1580" name="Google Shape;1580;p77"/>
          <p:cNvSpPr/>
          <p:nvPr/>
        </p:nvSpPr>
        <p:spPr>
          <a:xfrm>
            <a:off x="3191450" y="3772275"/>
            <a:ext cx="20172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757575" y="3772275"/>
            <a:ext cx="2017200" cy="5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txBox="1"/>
          <p:nvPr/>
        </p:nvSpPr>
        <p:spPr>
          <a:xfrm>
            <a:off x="5464525" y="963200"/>
            <a:ext cx="3356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x-axis is the number of lagged periods  𝑘</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y-axis is the autocorrelation coefficient between between -1 and 1 with a confidence interval.</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 autocorrelation measures the linear relationship between lagged values of a time series. </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78"/>
          <p:cNvSpPr txBox="1"/>
          <p:nvPr>
            <p:ph type="title"/>
          </p:nvPr>
        </p:nvSpPr>
        <p:spPr>
          <a:xfrm>
            <a:off x="369925" y="173750"/>
            <a:ext cx="873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Example Forecast</a:t>
            </a:r>
            <a:endParaRPr>
              <a:solidFill>
                <a:schemeClr val="accent1"/>
              </a:solidFill>
              <a:latin typeface="Overpass"/>
              <a:ea typeface="Overpass"/>
              <a:cs typeface="Overpass"/>
              <a:sym typeface="Overpass"/>
            </a:endParaRPr>
          </a:p>
        </p:txBody>
      </p:sp>
      <p:pic>
        <p:nvPicPr>
          <p:cNvPr id="1588" name="Google Shape;1588;p78"/>
          <p:cNvPicPr preferRelativeResize="0"/>
          <p:nvPr/>
        </p:nvPicPr>
        <p:blipFill>
          <a:blip r:embed="rId3">
            <a:alphaModFix/>
          </a:blip>
          <a:stretch>
            <a:fillRect/>
          </a:stretch>
        </p:blipFill>
        <p:spPr>
          <a:xfrm>
            <a:off x="698700" y="878550"/>
            <a:ext cx="2691451" cy="2059346"/>
          </a:xfrm>
          <a:prstGeom prst="rect">
            <a:avLst/>
          </a:prstGeom>
          <a:noFill/>
          <a:ln>
            <a:noFill/>
          </a:ln>
        </p:spPr>
      </p:pic>
      <p:pic>
        <p:nvPicPr>
          <p:cNvPr id="1589" name="Google Shape;1589;p78"/>
          <p:cNvPicPr preferRelativeResize="0"/>
          <p:nvPr/>
        </p:nvPicPr>
        <p:blipFill>
          <a:blip r:embed="rId4">
            <a:alphaModFix/>
          </a:blip>
          <a:stretch>
            <a:fillRect/>
          </a:stretch>
        </p:blipFill>
        <p:spPr>
          <a:xfrm>
            <a:off x="4925775" y="862025"/>
            <a:ext cx="2510281" cy="2059350"/>
          </a:xfrm>
          <a:prstGeom prst="rect">
            <a:avLst/>
          </a:prstGeom>
          <a:noFill/>
          <a:ln>
            <a:noFill/>
          </a:ln>
        </p:spPr>
      </p:pic>
      <p:pic>
        <p:nvPicPr>
          <p:cNvPr id="1590" name="Google Shape;1590;p78"/>
          <p:cNvPicPr preferRelativeResize="0"/>
          <p:nvPr/>
        </p:nvPicPr>
        <p:blipFill>
          <a:blip r:embed="rId5">
            <a:alphaModFix/>
          </a:blip>
          <a:stretch>
            <a:fillRect/>
          </a:stretch>
        </p:blipFill>
        <p:spPr>
          <a:xfrm>
            <a:off x="698701" y="3070000"/>
            <a:ext cx="2691451" cy="1921100"/>
          </a:xfrm>
          <a:prstGeom prst="rect">
            <a:avLst/>
          </a:prstGeom>
          <a:noFill/>
          <a:ln>
            <a:noFill/>
          </a:ln>
        </p:spPr>
      </p:pic>
      <p:pic>
        <p:nvPicPr>
          <p:cNvPr id="1591" name="Google Shape;1591;p78"/>
          <p:cNvPicPr preferRelativeResize="0"/>
          <p:nvPr/>
        </p:nvPicPr>
        <p:blipFill>
          <a:blip r:embed="rId6">
            <a:alphaModFix/>
          </a:blip>
          <a:stretch>
            <a:fillRect/>
          </a:stretch>
        </p:blipFill>
        <p:spPr>
          <a:xfrm>
            <a:off x="4925775" y="3036950"/>
            <a:ext cx="2437408" cy="192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2"/>
          <p:cNvSpPr txBox="1"/>
          <p:nvPr>
            <p:ph type="title"/>
          </p:nvPr>
        </p:nvSpPr>
        <p:spPr>
          <a:xfrm>
            <a:off x="260925" y="42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AGENDA</a:t>
            </a:r>
            <a:endParaRPr>
              <a:solidFill>
                <a:schemeClr val="accent1"/>
              </a:solidFill>
              <a:latin typeface="Overpass SemiBold"/>
              <a:ea typeface="Overpass SemiBold"/>
              <a:cs typeface="Overpass SemiBold"/>
              <a:sym typeface="Overpass SemiBold"/>
            </a:endParaRPr>
          </a:p>
        </p:txBody>
      </p:sp>
      <p:sp>
        <p:nvSpPr>
          <p:cNvPr id="697" name="Google Shape;697;p52"/>
          <p:cNvSpPr txBox="1"/>
          <p:nvPr>
            <p:ph idx="1" type="subTitle"/>
          </p:nvPr>
        </p:nvSpPr>
        <p:spPr>
          <a:xfrm>
            <a:off x="260925" y="614850"/>
            <a:ext cx="2738100" cy="5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01. </a:t>
            </a:r>
            <a:r>
              <a:rPr lang="en" sz="1600">
                <a:solidFill>
                  <a:schemeClr val="accent1"/>
                </a:solidFill>
              </a:rPr>
              <a:t>PROBLEM STATEMENT</a:t>
            </a:r>
            <a:endParaRPr sz="1600">
              <a:solidFill>
                <a:schemeClr val="accent1"/>
              </a:solidFill>
            </a:endParaRPr>
          </a:p>
        </p:txBody>
      </p:sp>
      <p:sp>
        <p:nvSpPr>
          <p:cNvPr id="698" name="Google Shape;698;p52"/>
          <p:cNvSpPr txBox="1"/>
          <p:nvPr>
            <p:ph idx="3" type="subTitle"/>
          </p:nvPr>
        </p:nvSpPr>
        <p:spPr>
          <a:xfrm>
            <a:off x="213400" y="955050"/>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Case Introduction: Background and Purpose</a:t>
            </a:r>
            <a:endParaRPr sz="1400"/>
          </a:p>
        </p:txBody>
      </p:sp>
      <p:sp>
        <p:nvSpPr>
          <p:cNvPr id="699" name="Google Shape;699;p52"/>
          <p:cNvSpPr txBox="1"/>
          <p:nvPr>
            <p:ph idx="5" type="subTitle"/>
          </p:nvPr>
        </p:nvSpPr>
        <p:spPr>
          <a:xfrm>
            <a:off x="260919" y="1301075"/>
            <a:ext cx="4351800" cy="5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02. DEFINITION OF VARIABLES &amp; EDA</a:t>
            </a:r>
            <a:endParaRPr sz="1600">
              <a:solidFill>
                <a:schemeClr val="accent1"/>
              </a:solidFill>
            </a:endParaRPr>
          </a:p>
        </p:txBody>
      </p:sp>
      <p:cxnSp>
        <p:nvCxnSpPr>
          <p:cNvPr id="700" name="Google Shape;700;p52"/>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sp>
        <p:nvSpPr>
          <p:cNvPr id="701" name="Google Shape;701;p52"/>
          <p:cNvSpPr txBox="1"/>
          <p:nvPr>
            <p:ph idx="3" type="subTitle"/>
          </p:nvPr>
        </p:nvSpPr>
        <p:spPr>
          <a:xfrm>
            <a:off x="213400" y="1674675"/>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Dataset Overview: Size, Variables, Missing Values &amp; Outliers</a:t>
            </a:r>
            <a:endParaRPr sz="1400"/>
          </a:p>
        </p:txBody>
      </p:sp>
      <p:sp>
        <p:nvSpPr>
          <p:cNvPr id="702" name="Google Shape;702;p52"/>
          <p:cNvSpPr txBox="1"/>
          <p:nvPr>
            <p:ph idx="3" type="subTitle"/>
          </p:nvPr>
        </p:nvSpPr>
        <p:spPr>
          <a:xfrm>
            <a:off x="213400" y="2038288"/>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EDA: Data Distribution,  Correlation, and Relationships</a:t>
            </a:r>
            <a:endParaRPr sz="1400"/>
          </a:p>
        </p:txBody>
      </p:sp>
      <p:sp>
        <p:nvSpPr>
          <p:cNvPr id="703" name="Google Shape;703;p52"/>
          <p:cNvSpPr txBox="1"/>
          <p:nvPr>
            <p:ph idx="5" type="subTitle"/>
          </p:nvPr>
        </p:nvSpPr>
        <p:spPr>
          <a:xfrm>
            <a:off x="260919" y="2394300"/>
            <a:ext cx="4351800" cy="5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03. METHODOLOGY</a:t>
            </a:r>
            <a:endParaRPr sz="1600">
              <a:solidFill>
                <a:schemeClr val="accent1"/>
              </a:solidFill>
            </a:endParaRPr>
          </a:p>
        </p:txBody>
      </p:sp>
      <p:sp>
        <p:nvSpPr>
          <p:cNvPr id="704" name="Google Shape;704;p52"/>
          <p:cNvSpPr txBox="1"/>
          <p:nvPr>
            <p:ph idx="3" type="subTitle"/>
          </p:nvPr>
        </p:nvSpPr>
        <p:spPr>
          <a:xfrm>
            <a:off x="213400" y="2762188"/>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Data Impute</a:t>
            </a:r>
            <a:endParaRPr sz="1400"/>
          </a:p>
        </p:txBody>
      </p:sp>
      <p:sp>
        <p:nvSpPr>
          <p:cNvPr id="705" name="Google Shape;705;p52"/>
          <p:cNvSpPr txBox="1"/>
          <p:nvPr>
            <p:ph idx="3" type="subTitle"/>
          </p:nvPr>
        </p:nvSpPr>
        <p:spPr>
          <a:xfrm>
            <a:off x="213400" y="3113275"/>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Feature Engineering</a:t>
            </a:r>
            <a:endParaRPr sz="1400"/>
          </a:p>
        </p:txBody>
      </p:sp>
      <p:sp>
        <p:nvSpPr>
          <p:cNvPr id="706" name="Google Shape;706;p52"/>
          <p:cNvSpPr txBox="1"/>
          <p:nvPr>
            <p:ph idx="3" type="subTitle"/>
          </p:nvPr>
        </p:nvSpPr>
        <p:spPr>
          <a:xfrm>
            <a:off x="213400" y="3464363"/>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Model Build-Up</a:t>
            </a:r>
            <a:endParaRPr sz="1400"/>
          </a:p>
        </p:txBody>
      </p:sp>
      <p:sp>
        <p:nvSpPr>
          <p:cNvPr id="707" name="Google Shape;707;p52"/>
          <p:cNvSpPr txBox="1"/>
          <p:nvPr>
            <p:ph idx="5" type="subTitle"/>
          </p:nvPr>
        </p:nvSpPr>
        <p:spPr>
          <a:xfrm>
            <a:off x="213402" y="3813425"/>
            <a:ext cx="5823600" cy="5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04. CONCLUSION &amp; RECOMMENDATION</a:t>
            </a:r>
            <a:endParaRPr sz="1600">
              <a:solidFill>
                <a:schemeClr val="accent1"/>
              </a:solidFill>
            </a:endParaRPr>
          </a:p>
        </p:txBody>
      </p:sp>
      <p:sp>
        <p:nvSpPr>
          <p:cNvPr id="708" name="Google Shape;708;p52"/>
          <p:cNvSpPr txBox="1"/>
          <p:nvPr>
            <p:ph idx="3" type="subTitle"/>
          </p:nvPr>
        </p:nvSpPr>
        <p:spPr>
          <a:xfrm>
            <a:off x="213400" y="4166538"/>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Findings</a:t>
            </a:r>
            <a:endParaRPr sz="1400"/>
          </a:p>
        </p:txBody>
      </p:sp>
      <p:sp>
        <p:nvSpPr>
          <p:cNvPr id="709" name="Google Shape;709;p52"/>
          <p:cNvSpPr txBox="1"/>
          <p:nvPr>
            <p:ph idx="3" type="subTitle"/>
          </p:nvPr>
        </p:nvSpPr>
        <p:spPr>
          <a:xfrm>
            <a:off x="213400" y="4526938"/>
            <a:ext cx="6499800" cy="4428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400"/>
              <a:t>Business Solution &amp; Recommendations</a:t>
            </a:r>
            <a:endParaRPr sz="1400"/>
          </a:p>
        </p:txBody>
      </p:sp>
      <p:pic>
        <p:nvPicPr>
          <p:cNvPr id="710" name="Google Shape;710;p52"/>
          <p:cNvPicPr preferRelativeResize="0"/>
          <p:nvPr/>
        </p:nvPicPr>
        <p:blipFill rotWithShape="1">
          <a:blip r:embed="rId3">
            <a:alphaModFix/>
          </a:blip>
          <a:srcRect b="0" l="15300" r="15307" t="0"/>
          <a:stretch/>
        </p:blipFill>
        <p:spPr>
          <a:xfrm flipH="1" rot="5400000">
            <a:off x="4809922" y="821772"/>
            <a:ext cx="4528656" cy="4114800"/>
          </a:xfrm>
          <a:prstGeom prst="flowChartDocument">
            <a:avLst/>
          </a:prstGeom>
          <a:noFill/>
          <a:ln>
            <a:noFill/>
          </a:ln>
        </p:spPr>
      </p:pic>
      <p:grpSp>
        <p:nvGrpSpPr>
          <p:cNvPr id="711" name="Google Shape;711;p52"/>
          <p:cNvGrpSpPr/>
          <p:nvPr/>
        </p:nvGrpSpPr>
        <p:grpSpPr>
          <a:xfrm>
            <a:off x="8436583" y="145172"/>
            <a:ext cx="330210" cy="366665"/>
            <a:chOff x="1388708" y="4274484"/>
            <a:chExt cx="330210" cy="366665"/>
          </a:xfrm>
        </p:grpSpPr>
        <p:sp>
          <p:nvSpPr>
            <p:cNvPr id="712" name="Google Shape;712;p52"/>
            <p:cNvSpPr/>
            <p:nvPr/>
          </p:nvSpPr>
          <p:spPr>
            <a:xfrm>
              <a:off x="1490965" y="4274484"/>
              <a:ext cx="227954" cy="366665"/>
            </a:xfrm>
            <a:custGeom>
              <a:rect b="b" l="l" r="r" t="t"/>
              <a:pathLst>
                <a:path extrusionOk="0" h="14031" w="8723">
                  <a:moveTo>
                    <a:pt x="289" y="1"/>
                  </a:moveTo>
                  <a:cubicBezTo>
                    <a:pt x="126" y="1"/>
                    <a:pt x="1" y="126"/>
                    <a:pt x="1" y="289"/>
                  </a:cubicBezTo>
                  <a:lnTo>
                    <a:pt x="1" y="14030"/>
                  </a:lnTo>
                  <a:lnTo>
                    <a:pt x="6963" y="14030"/>
                  </a:lnTo>
                  <a:cubicBezTo>
                    <a:pt x="7934" y="14030"/>
                    <a:pt x="8723" y="13242"/>
                    <a:pt x="8723" y="12271"/>
                  </a:cubicBezTo>
                  <a:lnTo>
                    <a:pt x="8723" y="289"/>
                  </a:lnTo>
                  <a:cubicBezTo>
                    <a:pt x="8723" y="126"/>
                    <a:pt x="8598" y="1"/>
                    <a:pt x="8444" y="1"/>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1651810" y="4274484"/>
              <a:ext cx="67108" cy="366665"/>
            </a:xfrm>
            <a:custGeom>
              <a:rect b="b" l="l" r="r" t="t"/>
              <a:pathLst>
                <a:path extrusionOk="0" h="14031" w="2568">
                  <a:moveTo>
                    <a:pt x="1481" y="1"/>
                  </a:moveTo>
                  <a:cubicBezTo>
                    <a:pt x="1635" y="1"/>
                    <a:pt x="1760" y="126"/>
                    <a:pt x="1760" y="289"/>
                  </a:cubicBezTo>
                  <a:lnTo>
                    <a:pt x="1760" y="12271"/>
                  </a:lnTo>
                  <a:cubicBezTo>
                    <a:pt x="1760" y="13242"/>
                    <a:pt x="971" y="14030"/>
                    <a:pt x="0" y="14030"/>
                  </a:cubicBezTo>
                  <a:lnTo>
                    <a:pt x="808" y="14030"/>
                  </a:lnTo>
                  <a:cubicBezTo>
                    <a:pt x="1779" y="14030"/>
                    <a:pt x="2568" y="13242"/>
                    <a:pt x="2568" y="12271"/>
                  </a:cubicBezTo>
                  <a:lnTo>
                    <a:pt x="2568" y="289"/>
                  </a:lnTo>
                  <a:cubicBezTo>
                    <a:pt x="2568" y="126"/>
                    <a:pt x="2443"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1395973" y="4576288"/>
              <a:ext cx="273947" cy="64861"/>
            </a:xfrm>
            <a:custGeom>
              <a:rect b="b" l="l" r="r" t="t"/>
              <a:pathLst>
                <a:path extrusionOk="0" h="2482" w="10483">
                  <a:moveTo>
                    <a:pt x="280" y="0"/>
                  </a:moveTo>
                  <a:cubicBezTo>
                    <a:pt x="126" y="0"/>
                    <a:pt x="1" y="125"/>
                    <a:pt x="1" y="289"/>
                  </a:cubicBezTo>
                  <a:lnTo>
                    <a:pt x="1" y="722"/>
                  </a:lnTo>
                  <a:cubicBezTo>
                    <a:pt x="1" y="1693"/>
                    <a:pt x="789" y="2481"/>
                    <a:pt x="1761" y="2481"/>
                  </a:cubicBezTo>
                  <a:lnTo>
                    <a:pt x="10482" y="2481"/>
                  </a:lnTo>
                  <a:cubicBezTo>
                    <a:pt x="9511" y="2481"/>
                    <a:pt x="8723" y="1693"/>
                    <a:pt x="8723" y="722"/>
                  </a:cubicBezTo>
                  <a:lnTo>
                    <a:pt x="8723" y="289"/>
                  </a:lnTo>
                  <a:cubicBezTo>
                    <a:pt x="8723" y="125"/>
                    <a:pt x="8598" y="0"/>
                    <a:pt x="8444"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1523395" y="4385547"/>
              <a:ext cx="31437" cy="26916"/>
            </a:xfrm>
            <a:custGeom>
              <a:rect b="b" l="l" r="r" t="t"/>
              <a:pathLst>
                <a:path extrusionOk="0" h="1030" w="1203">
                  <a:moveTo>
                    <a:pt x="683" y="1"/>
                  </a:moveTo>
                  <a:cubicBezTo>
                    <a:pt x="231" y="1"/>
                    <a:pt x="0" y="559"/>
                    <a:pt x="327" y="876"/>
                  </a:cubicBezTo>
                  <a:cubicBezTo>
                    <a:pt x="430" y="982"/>
                    <a:pt x="559" y="1029"/>
                    <a:pt x="685" y="1029"/>
                  </a:cubicBezTo>
                  <a:cubicBezTo>
                    <a:pt x="948" y="1029"/>
                    <a:pt x="1202" y="825"/>
                    <a:pt x="1202" y="520"/>
                  </a:cubicBezTo>
                  <a:cubicBezTo>
                    <a:pt x="1202" y="232"/>
                    <a:pt x="972" y="1"/>
                    <a:pt x="683" y="1"/>
                  </a:cubicBezTo>
                  <a:close/>
                </a:path>
              </a:pathLst>
            </a:custGeom>
            <a:solidFill>
              <a:srgbClr val="A2AF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1569623" y="4394589"/>
              <a:ext cx="41734" cy="11106"/>
            </a:xfrm>
            <a:custGeom>
              <a:rect b="b" l="l" r="r" t="t"/>
              <a:pathLst>
                <a:path extrusionOk="0" h="425" w="1597">
                  <a:moveTo>
                    <a:pt x="280" y="1"/>
                  </a:moveTo>
                  <a:cubicBezTo>
                    <a:pt x="1" y="1"/>
                    <a:pt x="1" y="424"/>
                    <a:pt x="280" y="424"/>
                  </a:cubicBezTo>
                  <a:lnTo>
                    <a:pt x="1318" y="424"/>
                  </a:lnTo>
                  <a:cubicBezTo>
                    <a:pt x="1597" y="424"/>
                    <a:pt x="1597" y="1"/>
                    <a:pt x="1318"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1569623" y="4407917"/>
              <a:ext cx="109103" cy="11080"/>
            </a:xfrm>
            <a:custGeom>
              <a:rect b="b" l="l" r="r" t="t"/>
              <a:pathLst>
                <a:path extrusionOk="0" h="424" w="4175">
                  <a:moveTo>
                    <a:pt x="280" y="1"/>
                  </a:moveTo>
                  <a:cubicBezTo>
                    <a:pt x="1" y="1"/>
                    <a:pt x="1" y="424"/>
                    <a:pt x="280" y="424"/>
                  </a:cubicBezTo>
                  <a:lnTo>
                    <a:pt x="3895" y="424"/>
                  </a:lnTo>
                  <a:cubicBezTo>
                    <a:pt x="4174" y="424"/>
                    <a:pt x="4174" y="1"/>
                    <a:pt x="3895"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1569623" y="4379014"/>
              <a:ext cx="14608" cy="11080"/>
            </a:xfrm>
            <a:custGeom>
              <a:rect b="b" l="l" r="r" t="t"/>
              <a:pathLst>
                <a:path extrusionOk="0" h="424" w="559">
                  <a:moveTo>
                    <a:pt x="280" y="1"/>
                  </a:moveTo>
                  <a:cubicBezTo>
                    <a:pt x="1" y="1"/>
                    <a:pt x="1" y="424"/>
                    <a:pt x="280" y="424"/>
                  </a:cubicBezTo>
                  <a:cubicBezTo>
                    <a:pt x="558" y="424"/>
                    <a:pt x="558" y="1"/>
                    <a:pt x="280"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1523395" y="4444110"/>
              <a:ext cx="31437" cy="26786"/>
            </a:xfrm>
            <a:custGeom>
              <a:rect b="b" l="l" r="r" t="t"/>
              <a:pathLst>
                <a:path extrusionOk="0" h="1025" w="1203">
                  <a:moveTo>
                    <a:pt x="683" y="0"/>
                  </a:moveTo>
                  <a:cubicBezTo>
                    <a:pt x="231" y="0"/>
                    <a:pt x="0" y="548"/>
                    <a:pt x="327" y="875"/>
                  </a:cubicBezTo>
                  <a:cubicBezTo>
                    <a:pt x="430" y="978"/>
                    <a:pt x="558" y="1024"/>
                    <a:pt x="684" y="1024"/>
                  </a:cubicBezTo>
                  <a:cubicBezTo>
                    <a:pt x="947" y="1024"/>
                    <a:pt x="1202" y="822"/>
                    <a:pt x="1202" y="510"/>
                  </a:cubicBezTo>
                  <a:cubicBezTo>
                    <a:pt x="1202" y="231"/>
                    <a:pt x="972" y="0"/>
                    <a:pt x="683" y="0"/>
                  </a:cubicBezTo>
                  <a:close/>
                </a:path>
              </a:pathLst>
            </a:custGeom>
            <a:solidFill>
              <a:srgbClr val="A2AF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1569623" y="4453152"/>
              <a:ext cx="41734" cy="11080"/>
            </a:xfrm>
            <a:custGeom>
              <a:rect b="b" l="l" r="r" t="t"/>
              <a:pathLst>
                <a:path extrusionOk="0" h="424" w="1597">
                  <a:moveTo>
                    <a:pt x="280" y="1"/>
                  </a:moveTo>
                  <a:cubicBezTo>
                    <a:pt x="1" y="1"/>
                    <a:pt x="1" y="424"/>
                    <a:pt x="280" y="424"/>
                  </a:cubicBezTo>
                  <a:lnTo>
                    <a:pt x="1318" y="424"/>
                  </a:lnTo>
                  <a:cubicBezTo>
                    <a:pt x="1597" y="424"/>
                    <a:pt x="1597" y="1"/>
                    <a:pt x="1318"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1569623" y="4466480"/>
              <a:ext cx="109103" cy="11080"/>
            </a:xfrm>
            <a:custGeom>
              <a:rect b="b" l="l" r="r" t="t"/>
              <a:pathLst>
                <a:path extrusionOk="0" h="424" w="4175">
                  <a:moveTo>
                    <a:pt x="280" y="0"/>
                  </a:moveTo>
                  <a:cubicBezTo>
                    <a:pt x="1" y="0"/>
                    <a:pt x="1" y="423"/>
                    <a:pt x="280" y="423"/>
                  </a:cubicBezTo>
                  <a:lnTo>
                    <a:pt x="3895" y="423"/>
                  </a:lnTo>
                  <a:cubicBezTo>
                    <a:pt x="4174" y="423"/>
                    <a:pt x="4174" y="0"/>
                    <a:pt x="3895"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1569623" y="4437577"/>
              <a:ext cx="14608" cy="11080"/>
            </a:xfrm>
            <a:custGeom>
              <a:rect b="b" l="l" r="r" t="t"/>
              <a:pathLst>
                <a:path extrusionOk="0" h="424" w="559">
                  <a:moveTo>
                    <a:pt x="280" y="0"/>
                  </a:moveTo>
                  <a:cubicBezTo>
                    <a:pt x="1" y="0"/>
                    <a:pt x="1" y="423"/>
                    <a:pt x="280" y="423"/>
                  </a:cubicBezTo>
                  <a:cubicBezTo>
                    <a:pt x="558" y="423"/>
                    <a:pt x="558" y="0"/>
                    <a:pt x="280"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1523395" y="4502647"/>
              <a:ext cx="31437" cy="26655"/>
            </a:xfrm>
            <a:custGeom>
              <a:rect b="b" l="l" r="r" t="t"/>
              <a:pathLst>
                <a:path extrusionOk="0" h="1020" w="1203">
                  <a:moveTo>
                    <a:pt x="683" y="1"/>
                  </a:moveTo>
                  <a:cubicBezTo>
                    <a:pt x="231" y="1"/>
                    <a:pt x="0" y="549"/>
                    <a:pt x="327" y="866"/>
                  </a:cubicBezTo>
                  <a:cubicBezTo>
                    <a:pt x="430" y="973"/>
                    <a:pt x="559" y="1020"/>
                    <a:pt x="685" y="1020"/>
                  </a:cubicBezTo>
                  <a:cubicBezTo>
                    <a:pt x="948" y="1020"/>
                    <a:pt x="1202" y="816"/>
                    <a:pt x="1202" y="511"/>
                  </a:cubicBezTo>
                  <a:cubicBezTo>
                    <a:pt x="1202" y="222"/>
                    <a:pt x="972" y="1"/>
                    <a:pt x="683" y="1"/>
                  </a:cubicBezTo>
                  <a:close/>
                </a:path>
              </a:pathLst>
            </a:custGeom>
            <a:solidFill>
              <a:srgbClr val="A2AF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1569623" y="4511689"/>
              <a:ext cx="41734" cy="11106"/>
            </a:xfrm>
            <a:custGeom>
              <a:rect b="b" l="l" r="r" t="t"/>
              <a:pathLst>
                <a:path extrusionOk="0" h="425" w="1597">
                  <a:moveTo>
                    <a:pt x="1327" y="1"/>
                  </a:moveTo>
                  <a:cubicBezTo>
                    <a:pt x="1324" y="1"/>
                    <a:pt x="1321" y="1"/>
                    <a:pt x="1318" y="1"/>
                  </a:cubicBezTo>
                  <a:lnTo>
                    <a:pt x="280" y="1"/>
                  </a:lnTo>
                  <a:cubicBezTo>
                    <a:pt x="1" y="1"/>
                    <a:pt x="1" y="424"/>
                    <a:pt x="280" y="424"/>
                  </a:cubicBezTo>
                  <a:lnTo>
                    <a:pt x="1318" y="424"/>
                  </a:lnTo>
                  <a:cubicBezTo>
                    <a:pt x="1594" y="415"/>
                    <a:pt x="1597" y="1"/>
                    <a:pt x="1327"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1569623" y="4524781"/>
              <a:ext cx="109103" cy="11080"/>
            </a:xfrm>
            <a:custGeom>
              <a:rect b="b" l="l" r="r" t="t"/>
              <a:pathLst>
                <a:path extrusionOk="0" h="424" w="4175">
                  <a:moveTo>
                    <a:pt x="280" y="0"/>
                  </a:moveTo>
                  <a:cubicBezTo>
                    <a:pt x="1" y="0"/>
                    <a:pt x="1" y="423"/>
                    <a:pt x="280" y="423"/>
                  </a:cubicBezTo>
                  <a:lnTo>
                    <a:pt x="3895" y="423"/>
                  </a:lnTo>
                  <a:cubicBezTo>
                    <a:pt x="4174" y="423"/>
                    <a:pt x="4174" y="0"/>
                    <a:pt x="3895"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1569623" y="4495879"/>
              <a:ext cx="14608" cy="11080"/>
            </a:xfrm>
            <a:custGeom>
              <a:rect b="b" l="l" r="r" t="t"/>
              <a:pathLst>
                <a:path extrusionOk="0" h="424" w="559">
                  <a:moveTo>
                    <a:pt x="280" y="0"/>
                  </a:moveTo>
                  <a:cubicBezTo>
                    <a:pt x="1" y="0"/>
                    <a:pt x="1" y="423"/>
                    <a:pt x="280" y="423"/>
                  </a:cubicBezTo>
                  <a:cubicBezTo>
                    <a:pt x="558" y="423"/>
                    <a:pt x="558" y="0"/>
                    <a:pt x="280"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1530425" y="4309423"/>
              <a:ext cx="149295" cy="32169"/>
            </a:xfrm>
            <a:custGeom>
              <a:rect b="b" l="l" r="r" t="t"/>
              <a:pathLst>
                <a:path extrusionOk="0" h="1231" w="5713">
                  <a:moveTo>
                    <a:pt x="279" y="0"/>
                  </a:moveTo>
                  <a:cubicBezTo>
                    <a:pt x="126" y="0"/>
                    <a:pt x="1" y="125"/>
                    <a:pt x="1" y="279"/>
                  </a:cubicBezTo>
                  <a:lnTo>
                    <a:pt x="1" y="943"/>
                  </a:lnTo>
                  <a:cubicBezTo>
                    <a:pt x="1" y="1106"/>
                    <a:pt x="126" y="1231"/>
                    <a:pt x="279" y="1231"/>
                  </a:cubicBezTo>
                  <a:lnTo>
                    <a:pt x="5424" y="1231"/>
                  </a:lnTo>
                  <a:cubicBezTo>
                    <a:pt x="5587" y="1231"/>
                    <a:pt x="5712" y="1106"/>
                    <a:pt x="5712" y="943"/>
                  </a:cubicBezTo>
                  <a:lnTo>
                    <a:pt x="5712" y="279"/>
                  </a:lnTo>
                  <a:cubicBezTo>
                    <a:pt x="5712" y="125"/>
                    <a:pt x="5587" y="0"/>
                    <a:pt x="5424" y="0"/>
                  </a:cubicBezTo>
                  <a:close/>
                </a:path>
              </a:pathLst>
            </a:custGeom>
            <a:solidFill>
              <a:srgbClr val="708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1490965" y="4463448"/>
              <a:ext cx="29634" cy="29451"/>
            </a:xfrm>
            <a:custGeom>
              <a:rect b="b" l="l" r="r" t="t"/>
              <a:pathLst>
                <a:path extrusionOk="0" h="1127" w="1134">
                  <a:moveTo>
                    <a:pt x="732" y="1"/>
                  </a:moveTo>
                  <a:lnTo>
                    <a:pt x="1" y="655"/>
                  </a:lnTo>
                  <a:lnTo>
                    <a:pt x="914" y="1107"/>
                  </a:lnTo>
                  <a:cubicBezTo>
                    <a:pt x="936" y="1121"/>
                    <a:pt x="959" y="1127"/>
                    <a:pt x="981" y="1127"/>
                  </a:cubicBezTo>
                  <a:cubicBezTo>
                    <a:pt x="1064" y="1127"/>
                    <a:pt x="1133" y="1037"/>
                    <a:pt x="1087" y="953"/>
                  </a:cubicBezTo>
                  <a:lnTo>
                    <a:pt x="732" y="1"/>
                  </a:ln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1388708" y="4350242"/>
              <a:ext cx="122640" cy="130689"/>
            </a:xfrm>
            <a:custGeom>
              <a:rect b="b" l="l" r="r" t="t"/>
              <a:pathLst>
                <a:path extrusionOk="0" h="5001" w="4693">
                  <a:moveTo>
                    <a:pt x="811" y="1"/>
                  </a:moveTo>
                  <a:cubicBezTo>
                    <a:pt x="763" y="1"/>
                    <a:pt x="714" y="18"/>
                    <a:pt x="673" y="54"/>
                  </a:cubicBezTo>
                  <a:lnTo>
                    <a:pt x="87" y="573"/>
                  </a:lnTo>
                  <a:cubicBezTo>
                    <a:pt x="0" y="650"/>
                    <a:pt x="0" y="784"/>
                    <a:pt x="77" y="871"/>
                  </a:cubicBezTo>
                  <a:lnTo>
                    <a:pt x="3722" y="4929"/>
                  </a:lnTo>
                  <a:cubicBezTo>
                    <a:pt x="3763" y="4976"/>
                    <a:pt x="3822" y="5000"/>
                    <a:pt x="3881" y="5000"/>
                  </a:cubicBezTo>
                  <a:cubicBezTo>
                    <a:pt x="3931" y="5000"/>
                    <a:pt x="3980" y="4983"/>
                    <a:pt x="4020" y="4948"/>
                  </a:cubicBezTo>
                  <a:lnTo>
                    <a:pt x="4597" y="4419"/>
                  </a:lnTo>
                  <a:cubicBezTo>
                    <a:pt x="4683" y="4342"/>
                    <a:pt x="4693" y="4217"/>
                    <a:pt x="4616" y="4131"/>
                  </a:cubicBezTo>
                  <a:lnTo>
                    <a:pt x="962" y="63"/>
                  </a:lnTo>
                  <a:cubicBezTo>
                    <a:pt x="921" y="22"/>
                    <a:pt x="866" y="1"/>
                    <a:pt x="811" y="1"/>
                  </a:cubicBezTo>
                  <a:close/>
                </a:path>
              </a:pathLst>
            </a:custGeom>
            <a:solidFill>
              <a:srgbClr val="D3D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1388708" y="4358422"/>
              <a:ext cx="112605" cy="122509"/>
            </a:xfrm>
            <a:custGeom>
              <a:rect b="b" l="l" r="r" t="t"/>
              <a:pathLst>
                <a:path extrusionOk="0" h="4688" w="4309">
                  <a:moveTo>
                    <a:pt x="385" y="0"/>
                  </a:moveTo>
                  <a:lnTo>
                    <a:pt x="87" y="260"/>
                  </a:lnTo>
                  <a:cubicBezTo>
                    <a:pt x="0" y="337"/>
                    <a:pt x="0" y="471"/>
                    <a:pt x="77" y="558"/>
                  </a:cubicBezTo>
                  <a:lnTo>
                    <a:pt x="3722" y="4616"/>
                  </a:lnTo>
                  <a:cubicBezTo>
                    <a:pt x="3763" y="4663"/>
                    <a:pt x="3822" y="4687"/>
                    <a:pt x="3881" y="4687"/>
                  </a:cubicBezTo>
                  <a:cubicBezTo>
                    <a:pt x="3931" y="4687"/>
                    <a:pt x="3980" y="4670"/>
                    <a:pt x="4020" y="4635"/>
                  </a:cubicBezTo>
                  <a:lnTo>
                    <a:pt x="4308" y="4376"/>
                  </a:lnTo>
                  <a:lnTo>
                    <a:pt x="385" y="0"/>
                  </a:ln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1388708" y="4350242"/>
              <a:ext cx="35697" cy="34338"/>
            </a:xfrm>
            <a:custGeom>
              <a:rect b="b" l="l" r="r" t="t"/>
              <a:pathLst>
                <a:path extrusionOk="0" h="1314" w="1366">
                  <a:moveTo>
                    <a:pt x="811" y="1"/>
                  </a:moveTo>
                  <a:cubicBezTo>
                    <a:pt x="763" y="1"/>
                    <a:pt x="714" y="18"/>
                    <a:pt x="673" y="54"/>
                  </a:cubicBezTo>
                  <a:lnTo>
                    <a:pt x="87" y="573"/>
                  </a:lnTo>
                  <a:cubicBezTo>
                    <a:pt x="0" y="650"/>
                    <a:pt x="0" y="784"/>
                    <a:pt x="77" y="871"/>
                  </a:cubicBezTo>
                  <a:lnTo>
                    <a:pt x="471" y="1313"/>
                  </a:lnTo>
                  <a:lnTo>
                    <a:pt x="1366" y="506"/>
                  </a:lnTo>
                  <a:lnTo>
                    <a:pt x="962" y="63"/>
                  </a:lnTo>
                  <a:cubicBezTo>
                    <a:pt x="921" y="22"/>
                    <a:pt x="866" y="1"/>
                    <a:pt x="811" y="1"/>
                  </a:cubicBezTo>
                  <a:close/>
                </a:path>
              </a:pathLst>
            </a:custGeom>
            <a:solidFill>
              <a:srgbClr val="8D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79"/>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West North Central</a:t>
            </a:r>
            <a:r>
              <a:rPr lang="en" sz="1400"/>
              <a:t>)</a:t>
            </a:r>
            <a:endParaRPr sz="1400"/>
          </a:p>
          <a:p>
            <a:pPr indent="0" lvl="0" marL="0" rtl="0" algn="l">
              <a:spcBef>
                <a:spcPts val="0"/>
              </a:spcBef>
              <a:spcAft>
                <a:spcPts val="0"/>
              </a:spcAft>
              <a:buNone/>
            </a:pPr>
            <a:r>
              <a:rPr lang="en"/>
              <a:t> </a:t>
            </a:r>
            <a:endParaRPr/>
          </a:p>
        </p:txBody>
      </p:sp>
      <p:pic>
        <p:nvPicPr>
          <p:cNvPr id="1597" name="Google Shape;1597;p79"/>
          <p:cNvPicPr preferRelativeResize="0"/>
          <p:nvPr/>
        </p:nvPicPr>
        <p:blipFill>
          <a:blip r:embed="rId3">
            <a:alphaModFix/>
          </a:blip>
          <a:stretch>
            <a:fillRect/>
          </a:stretch>
        </p:blipFill>
        <p:spPr>
          <a:xfrm>
            <a:off x="990600" y="1014200"/>
            <a:ext cx="6646577" cy="3976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80"/>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Colorado</a:t>
            </a:r>
            <a:r>
              <a:rPr lang="en" sz="1400"/>
              <a:t>)</a:t>
            </a:r>
            <a:endParaRPr sz="1400"/>
          </a:p>
          <a:p>
            <a:pPr indent="0" lvl="0" marL="0" rtl="0" algn="l">
              <a:spcBef>
                <a:spcPts val="0"/>
              </a:spcBef>
              <a:spcAft>
                <a:spcPts val="0"/>
              </a:spcAft>
              <a:buNone/>
            </a:pPr>
            <a:r>
              <a:rPr lang="en"/>
              <a:t> </a:t>
            </a:r>
            <a:endParaRPr/>
          </a:p>
        </p:txBody>
      </p:sp>
      <p:pic>
        <p:nvPicPr>
          <p:cNvPr id="1603" name="Google Shape;1603;p80"/>
          <p:cNvPicPr preferRelativeResize="0"/>
          <p:nvPr/>
        </p:nvPicPr>
        <p:blipFill>
          <a:blip r:embed="rId3">
            <a:alphaModFix/>
          </a:blip>
          <a:stretch>
            <a:fillRect/>
          </a:stretch>
        </p:blipFill>
        <p:spPr>
          <a:xfrm>
            <a:off x="685800" y="1014200"/>
            <a:ext cx="6947200" cy="40588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81"/>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Idaho</a:t>
            </a:r>
            <a:r>
              <a:rPr lang="en" sz="1400"/>
              <a:t>)</a:t>
            </a:r>
            <a:endParaRPr sz="1400"/>
          </a:p>
          <a:p>
            <a:pPr indent="0" lvl="0" marL="0" rtl="0" algn="l">
              <a:spcBef>
                <a:spcPts val="0"/>
              </a:spcBef>
              <a:spcAft>
                <a:spcPts val="0"/>
              </a:spcAft>
              <a:buNone/>
            </a:pPr>
            <a:r>
              <a:rPr lang="en"/>
              <a:t> </a:t>
            </a:r>
            <a:endParaRPr/>
          </a:p>
        </p:txBody>
      </p:sp>
      <p:pic>
        <p:nvPicPr>
          <p:cNvPr id="1609" name="Google Shape;1609;p81"/>
          <p:cNvPicPr preferRelativeResize="0"/>
          <p:nvPr/>
        </p:nvPicPr>
        <p:blipFill>
          <a:blip r:embed="rId3">
            <a:alphaModFix/>
          </a:blip>
          <a:stretch>
            <a:fillRect/>
          </a:stretch>
        </p:blipFill>
        <p:spPr>
          <a:xfrm>
            <a:off x="762000" y="1014200"/>
            <a:ext cx="7120565" cy="4129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82"/>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Wyoming</a:t>
            </a:r>
            <a:r>
              <a:rPr lang="en" sz="1400"/>
              <a:t>)</a:t>
            </a:r>
            <a:endParaRPr sz="1400"/>
          </a:p>
          <a:p>
            <a:pPr indent="0" lvl="0" marL="0" rtl="0" algn="l">
              <a:spcBef>
                <a:spcPts val="0"/>
              </a:spcBef>
              <a:spcAft>
                <a:spcPts val="0"/>
              </a:spcAft>
              <a:buNone/>
            </a:pPr>
            <a:r>
              <a:rPr lang="en"/>
              <a:t> </a:t>
            </a:r>
            <a:endParaRPr/>
          </a:p>
        </p:txBody>
      </p:sp>
      <p:pic>
        <p:nvPicPr>
          <p:cNvPr id="1615" name="Google Shape;1615;p82"/>
          <p:cNvPicPr preferRelativeResize="0"/>
          <p:nvPr/>
        </p:nvPicPr>
        <p:blipFill>
          <a:blip r:embed="rId3">
            <a:alphaModFix/>
          </a:blip>
          <a:stretch>
            <a:fillRect/>
          </a:stretch>
        </p:blipFill>
        <p:spPr>
          <a:xfrm>
            <a:off x="762000" y="1014200"/>
            <a:ext cx="6737609" cy="3976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83"/>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South Dakota</a:t>
            </a:r>
            <a:r>
              <a:rPr lang="en" sz="1400"/>
              <a:t>)</a:t>
            </a:r>
            <a:endParaRPr sz="1400"/>
          </a:p>
          <a:p>
            <a:pPr indent="0" lvl="0" marL="0" rtl="0" algn="l">
              <a:spcBef>
                <a:spcPts val="0"/>
              </a:spcBef>
              <a:spcAft>
                <a:spcPts val="0"/>
              </a:spcAft>
              <a:buNone/>
            </a:pPr>
            <a:r>
              <a:rPr lang="en"/>
              <a:t> </a:t>
            </a:r>
            <a:endParaRPr/>
          </a:p>
        </p:txBody>
      </p:sp>
      <p:pic>
        <p:nvPicPr>
          <p:cNvPr id="1621" name="Google Shape;1621;p83"/>
          <p:cNvPicPr preferRelativeResize="0"/>
          <p:nvPr/>
        </p:nvPicPr>
        <p:blipFill>
          <a:blip r:embed="rId3">
            <a:alphaModFix/>
          </a:blip>
          <a:stretch>
            <a:fillRect/>
          </a:stretch>
        </p:blipFill>
        <p:spPr>
          <a:xfrm>
            <a:off x="685800" y="1014200"/>
            <a:ext cx="6834719" cy="3976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84"/>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Density </a:t>
            </a:r>
            <a:r>
              <a:rPr lang="en" sz="1400"/>
              <a:t>(</a:t>
            </a:r>
            <a:r>
              <a:rPr lang="en" sz="1400">
                <a:latin typeface="Arial"/>
                <a:ea typeface="Arial"/>
                <a:cs typeface="Arial"/>
                <a:sym typeface="Arial"/>
              </a:rPr>
              <a:t>Violin</a:t>
            </a:r>
            <a:r>
              <a:rPr lang="en" sz="1400"/>
              <a:t>)</a:t>
            </a:r>
            <a:endParaRPr sz="1400"/>
          </a:p>
          <a:p>
            <a:pPr indent="0" lvl="0" marL="0" rtl="0" algn="l">
              <a:spcBef>
                <a:spcPts val="0"/>
              </a:spcBef>
              <a:spcAft>
                <a:spcPts val="0"/>
              </a:spcAft>
              <a:buNone/>
            </a:pPr>
            <a:r>
              <a:rPr lang="en"/>
              <a:t> </a:t>
            </a:r>
            <a:endParaRPr/>
          </a:p>
        </p:txBody>
      </p:sp>
      <p:pic>
        <p:nvPicPr>
          <p:cNvPr id="1627" name="Google Shape;1627;p84"/>
          <p:cNvPicPr preferRelativeResize="0"/>
          <p:nvPr/>
        </p:nvPicPr>
        <p:blipFill>
          <a:blip r:embed="rId3">
            <a:alphaModFix/>
          </a:blip>
          <a:stretch>
            <a:fillRect/>
          </a:stretch>
        </p:blipFill>
        <p:spPr>
          <a:xfrm>
            <a:off x="838200" y="1014200"/>
            <a:ext cx="6705239" cy="397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85"/>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Earning</a:t>
            </a:r>
            <a:endParaRPr sz="1400"/>
          </a:p>
          <a:p>
            <a:pPr indent="0" lvl="0" marL="0" rtl="0" algn="l">
              <a:spcBef>
                <a:spcPts val="0"/>
              </a:spcBef>
              <a:spcAft>
                <a:spcPts val="0"/>
              </a:spcAft>
              <a:buNone/>
            </a:pPr>
            <a:r>
              <a:rPr lang="en"/>
              <a:t> </a:t>
            </a:r>
            <a:endParaRPr/>
          </a:p>
        </p:txBody>
      </p:sp>
      <p:pic>
        <p:nvPicPr>
          <p:cNvPr id="1633" name="Google Shape;1633;p85"/>
          <p:cNvPicPr preferRelativeResize="0"/>
          <p:nvPr/>
        </p:nvPicPr>
        <p:blipFill>
          <a:blip r:embed="rId3">
            <a:alphaModFix/>
          </a:blip>
          <a:stretch>
            <a:fillRect/>
          </a:stretch>
        </p:blipFill>
        <p:spPr>
          <a:xfrm>
            <a:off x="838200" y="1014200"/>
            <a:ext cx="6728360" cy="397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86"/>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Earning </a:t>
            </a:r>
            <a:r>
              <a:rPr lang="en" sz="1400"/>
              <a:t>(</a:t>
            </a:r>
            <a:r>
              <a:rPr lang="en" sz="1400">
                <a:latin typeface="Arial"/>
                <a:ea typeface="Arial"/>
                <a:cs typeface="Arial"/>
                <a:sym typeface="Arial"/>
              </a:rPr>
              <a:t>West North Central</a:t>
            </a:r>
            <a:r>
              <a:rPr lang="en" sz="1400"/>
              <a:t>)</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pic>
        <p:nvPicPr>
          <p:cNvPr id="1639" name="Google Shape;1639;p86"/>
          <p:cNvPicPr preferRelativeResize="0"/>
          <p:nvPr/>
        </p:nvPicPr>
        <p:blipFill>
          <a:blip r:embed="rId3">
            <a:alphaModFix/>
          </a:blip>
          <a:stretch>
            <a:fillRect/>
          </a:stretch>
        </p:blipFill>
        <p:spPr>
          <a:xfrm>
            <a:off x="762000" y="1014200"/>
            <a:ext cx="6728360" cy="397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87"/>
          <p:cNvSpPr txBox="1"/>
          <p:nvPr>
            <p:ph type="title"/>
          </p:nvPr>
        </p:nvSpPr>
        <p:spPr>
          <a:xfrm>
            <a:off x="336225" y="28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Region x Earning </a:t>
            </a:r>
            <a:r>
              <a:rPr lang="en" sz="1400"/>
              <a:t>(</a:t>
            </a:r>
            <a:r>
              <a:rPr lang="en" sz="1400">
                <a:latin typeface="Arial"/>
                <a:ea typeface="Arial"/>
                <a:cs typeface="Arial"/>
                <a:sym typeface="Arial"/>
              </a:rPr>
              <a:t>East </a:t>
            </a:r>
            <a:r>
              <a:rPr lang="en" sz="1400">
                <a:latin typeface="Arial"/>
                <a:ea typeface="Arial"/>
                <a:cs typeface="Arial"/>
                <a:sym typeface="Arial"/>
              </a:rPr>
              <a:t>North Central</a:t>
            </a:r>
            <a:r>
              <a:rPr lang="en" sz="1400"/>
              <a:t>)</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pic>
        <p:nvPicPr>
          <p:cNvPr id="1645" name="Google Shape;1645;p87"/>
          <p:cNvPicPr preferRelativeResize="0"/>
          <p:nvPr/>
        </p:nvPicPr>
        <p:blipFill>
          <a:blip r:embed="rId3">
            <a:alphaModFix/>
          </a:blip>
          <a:stretch>
            <a:fillRect/>
          </a:stretch>
        </p:blipFill>
        <p:spPr>
          <a:xfrm>
            <a:off x="685800" y="1014200"/>
            <a:ext cx="6728360" cy="397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3"/>
          <p:cNvSpPr txBox="1"/>
          <p:nvPr>
            <p:ph type="title"/>
          </p:nvPr>
        </p:nvSpPr>
        <p:spPr>
          <a:xfrm>
            <a:off x="213400" y="42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Problem Statement</a:t>
            </a:r>
            <a:endParaRPr>
              <a:solidFill>
                <a:schemeClr val="accent1"/>
              </a:solidFill>
              <a:latin typeface="Overpass SemiBold"/>
              <a:ea typeface="Overpass SemiBold"/>
              <a:cs typeface="Overpass SemiBold"/>
              <a:sym typeface="Overpass SemiBold"/>
            </a:endParaRPr>
          </a:p>
        </p:txBody>
      </p:sp>
      <p:grpSp>
        <p:nvGrpSpPr>
          <p:cNvPr id="738" name="Google Shape;738;p53"/>
          <p:cNvGrpSpPr/>
          <p:nvPr/>
        </p:nvGrpSpPr>
        <p:grpSpPr>
          <a:xfrm>
            <a:off x="8468832" y="160436"/>
            <a:ext cx="367162" cy="336116"/>
            <a:chOff x="2908757" y="4289824"/>
            <a:chExt cx="367162" cy="336116"/>
          </a:xfrm>
        </p:grpSpPr>
        <p:sp>
          <p:nvSpPr>
            <p:cNvPr id="739" name="Google Shape;739;p53"/>
            <p:cNvSpPr/>
            <p:nvPr/>
          </p:nvSpPr>
          <p:spPr>
            <a:xfrm>
              <a:off x="2908757" y="4289824"/>
              <a:ext cx="337501" cy="276926"/>
            </a:xfrm>
            <a:custGeom>
              <a:rect b="b" l="l" r="r" t="t"/>
              <a:pathLst>
                <a:path extrusionOk="0" h="10597" w="12915">
                  <a:moveTo>
                    <a:pt x="577" y="0"/>
                  </a:moveTo>
                  <a:cubicBezTo>
                    <a:pt x="260" y="0"/>
                    <a:pt x="0" y="260"/>
                    <a:pt x="0" y="577"/>
                  </a:cubicBezTo>
                  <a:lnTo>
                    <a:pt x="0" y="10308"/>
                  </a:lnTo>
                  <a:cubicBezTo>
                    <a:pt x="0" y="10462"/>
                    <a:pt x="126" y="10587"/>
                    <a:pt x="279" y="10597"/>
                  </a:cubicBezTo>
                  <a:lnTo>
                    <a:pt x="12636" y="10597"/>
                  </a:lnTo>
                  <a:cubicBezTo>
                    <a:pt x="12790" y="10597"/>
                    <a:pt x="12915" y="10462"/>
                    <a:pt x="12915" y="10308"/>
                  </a:cubicBezTo>
                  <a:lnTo>
                    <a:pt x="12915" y="577"/>
                  </a:lnTo>
                  <a:cubicBezTo>
                    <a:pt x="12915" y="260"/>
                    <a:pt x="12655" y="0"/>
                    <a:pt x="12338"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2941423" y="4303413"/>
              <a:ext cx="304836" cy="263337"/>
            </a:xfrm>
            <a:custGeom>
              <a:rect b="b" l="l" r="r" t="t"/>
              <a:pathLst>
                <a:path extrusionOk="0" h="10077" w="11665">
                  <a:moveTo>
                    <a:pt x="4776" y="1"/>
                  </a:moveTo>
                  <a:cubicBezTo>
                    <a:pt x="3660" y="1"/>
                    <a:pt x="2548" y="429"/>
                    <a:pt x="1703" y="1269"/>
                  </a:cubicBezTo>
                  <a:cubicBezTo>
                    <a:pt x="126" y="2855"/>
                    <a:pt x="1" y="5384"/>
                    <a:pt x="1433" y="7106"/>
                  </a:cubicBezTo>
                  <a:cubicBezTo>
                    <a:pt x="2284" y="8134"/>
                    <a:pt x="3522" y="8675"/>
                    <a:pt x="4775" y="8675"/>
                  </a:cubicBezTo>
                  <a:cubicBezTo>
                    <a:pt x="5619" y="8675"/>
                    <a:pt x="6470" y="8430"/>
                    <a:pt x="7213" y="7923"/>
                  </a:cubicBezTo>
                  <a:lnTo>
                    <a:pt x="7992" y="8692"/>
                  </a:lnTo>
                  <a:cubicBezTo>
                    <a:pt x="7857" y="8923"/>
                    <a:pt x="7895" y="9221"/>
                    <a:pt x="8088" y="9413"/>
                  </a:cubicBezTo>
                  <a:lnTo>
                    <a:pt x="8751" y="10077"/>
                  </a:lnTo>
                  <a:lnTo>
                    <a:pt x="11386" y="10077"/>
                  </a:lnTo>
                  <a:cubicBezTo>
                    <a:pt x="11540" y="10077"/>
                    <a:pt x="11665" y="9952"/>
                    <a:pt x="11665" y="9798"/>
                  </a:cubicBezTo>
                  <a:lnTo>
                    <a:pt x="11665" y="9462"/>
                  </a:lnTo>
                  <a:lnTo>
                    <a:pt x="9847" y="7654"/>
                  </a:lnTo>
                  <a:cubicBezTo>
                    <a:pt x="9732" y="7538"/>
                    <a:pt x="9577" y="7478"/>
                    <a:pt x="9423" y="7478"/>
                  </a:cubicBezTo>
                  <a:cubicBezTo>
                    <a:pt x="9320" y="7478"/>
                    <a:pt x="9218" y="7504"/>
                    <a:pt x="9126" y="7558"/>
                  </a:cubicBezTo>
                  <a:lnTo>
                    <a:pt x="8357" y="6788"/>
                  </a:lnTo>
                  <a:cubicBezTo>
                    <a:pt x="9617" y="4932"/>
                    <a:pt x="9261" y="2432"/>
                    <a:pt x="7540" y="999"/>
                  </a:cubicBezTo>
                  <a:cubicBezTo>
                    <a:pt x="6735" y="330"/>
                    <a:pt x="5755" y="1"/>
                    <a:pt x="477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3215082" y="4289824"/>
              <a:ext cx="31176" cy="276926"/>
            </a:xfrm>
            <a:custGeom>
              <a:rect b="b" l="l" r="r" t="t"/>
              <a:pathLst>
                <a:path extrusionOk="0" h="10597" w="1193">
                  <a:moveTo>
                    <a:pt x="0" y="0"/>
                  </a:moveTo>
                  <a:cubicBezTo>
                    <a:pt x="318" y="0"/>
                    <a:pt x="577" y="260"/>
                    <a:pt x="577" y="577"/>
                  </a:cubicBezTo>
                  <a:lnTo>
                    <a:pt x="577" y="10308"/>
                  </a:lnTo>
                  <a:cubicBezTo>
                    <a:pt x="577" y="10462"/>
                    <a:pt x="443" y="10597"/>
                    <a:pt x="289" y="10597"/>
                  </a:cubicBezTo>
                  <a:lnTo>
                    <a:pt x="914" y="10597"/>
                  </a:lnTo>
                  <a:cubicBezTo>
                    <a:pt x="1068" y="10597"/>
                    <a:pt x="1193" y="10462"/>
                    <a:pt x="1193" y="10308"/>
                  </a:cubicBezTo>
                  <a:lnTo>
                    <a:pt x="1193" y="577"/>
                  </a:lnTo>
                  <a:cubicBezTo>
                    <a:pt x="1193" y="260"/>
                    <a:pt x="933" y="0"/>
                    <a:pt x="6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2908757" y="4289824"/>
              <a:ext cx="337501" cy="40714"/>
            </a:xfrm>
            <a:custGeom>
              <a:rect b="b" l="l" r="r" t="t"/>
              <a:pathLst>
                <a:path extrusionOk="0" h="1558" w="12915">
                  <a:moveTo>
                    <a:pt x="577" y="0"/>
                  </a:moveTo>
                  <a:cubicBezTo>
                    <a:pt x="260" y="0"/>
                    <a:pt x="0" y="260"/>
                    <a:pt x="0" y="577"/>
                  </a:cubicBezTo>
                  <a:lnTo>
                    <a:pt x="0" y="1558"/>
                  </a:lnTo>
                  <a:lnTo>
                    <a:pt x="12915" y="1558"/>
                  </a:lnTo>
                  <a:lnTo>
                    <a:pt x="12915" y="577"/>
                  </a:lnTo>
                  <a:cubicBezTo>
                    <a:pt x="12915" y="260"/>
                    <a:pt x="12655" y="0"/>
                    <a:pt x="12338"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2992198" y="4303204"/>
              <a:ext cx="147779" cy="27335"/>
            </a:xfrm>
            <a:custGeom>
              <a:rect b="b" l="l" r="r" t="t"/>
              <a:pathLst>
                <a:path extrusionOk="0" h="1046" w="5655">
                  <a:moveTo>
                    <a:pt x="2827" y="0"/>
                  </a:moveTo>
                  <a:cubicBezTo>
                    <a:pt x="1820" y="0"/>
                    <a:pt x="813" y="349"/>
                    <a:pt x="0" y="1046"/>
                  </a:cubicBezTo>
                  <a:lnTo>
                    <a:pt x="5654" y="1046"/>
                  </a:lnTo>
                  <a:cubicBezTo>
                    <a:pt x="4842" y="349"/>
                    <a:pt x="3834" y="0"/>
                    <a:pt x="2827" y="0"/>
                  </a:cubicBezTo>
                  <a:close/>
                </a:path>
              </a:pathLst>
            </a:custGeom>
            <a:solidFill>
              <a:srgbClr val="70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3215082" y="4289824"/>
              <a:ext cx="31176" cy="40714"/>
            </a:xfrm>
            <a:custGeom>
              <a:rect b="b" l="l" r="r" t="t"/>
              <a:pathLst>
                <a:path extrusionOk="0" h="1558" w="1193">
                  <a:moveTo>
                    <a:pt x="0" y="0"/>
                  </a:moveTo>
                  <a:cubicBezTo>
                    <a:pt x="318" y="0"/>
                    <a:pt x="577" y="260"/>
                    <a:pt x="577" y="577"/>
                  </a:cubicBezTo>
                  <a:lnTo>
                    <a:pt x="577" y="1558"/>
                  </a:lnTo>
                  <a:lnTo>
                    <a:pt x="1193" y="1558"/>
                  </a:lnTo>
                  <a:lnTo>
                    <a:pt x="1193" y="577"/>
                  </a:lnTo>
                  <a:cubicBezTo>
                    <a:pt x="1193" y="260"/>
                    <a:pt x="933" y="0"/>
                    <a:pt x="616" y="0"/>
                  </a:cubicBezTo>
                  <a:close/>
                </a:path>
              </a:pathLst>
            </a:custGeom>
            <a:solidFill>
              <a:srgbClr val="70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3123854" y="4474502"/>
              <a:ext cx="64626" cy="64364"/>
            </a:xfrm>
            <a:custGeom>
              <a:rect b="b" l="l" r="r" t="t"/>
              <a:pathLst>
                <a:path extrusionOk="0" h="2463" w="2473">
                  <a:moveTo>
                    <a:pt x="664" y="1"/>
                  </a:moveTo>
                  <a:lnTo>
                    <a:pt x="1" y="655"/>
                  </a:lnTo>
                  <a:lnTo>
                    <a:pt x="1818" y="2463"/>
                  </a:lnTo>
                  <a:lnTo>
                    <a:pt x="2472" y="1809"/>
                  </a:lnTo>
                  <a:lnTo>
                    <a:pt x="664" y="1"/>
                  </a:ln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2953235" y="4312167"/>
              <a:ext cx="217396" cy="209008"/>
            </a:xfrm>
            <a:custGeom>
              <a:rect b="b" l="l" r="r" t="t"/>
              <a:pathLst>
                <a:path extrusionOk="0" h="7998" w="8319">
                  <a:moveTo>
                    <a:pt x="4318" y="1"/>
                  </a:moveTo>
                  <a:cubicBezTo>
                    <a:pt x="2703" y="1"/>
                    <a:pt x="1241" y="972"/>
                    <a:pt x="626" y="2463"/>
                  </a:cubicBezTo>
                  <a:cubicBezTo>
                    <a:pt x="1" y="3963"/>
                    <a:pt x="347" y="5684"/>
                    <a:pt x="1491" y="6828"/>
                  </a:cubicBezTo>
                  <a:cubicBezTo>
                    <a:pt x="2256" y="7593"/>
                    <a:pt x="3279" y="7997"/>
                    <a:pt x="4318" y="7997"/>
                  </a:cubicBezTo>
                  <a:cubicBezTo>
                    <a:pt x="4833" y="7997"/>
                    <a:pt x="5353" y="7898"/>
                    <a:pt x="5847" y="7694"/>
                  </a:cubicBezTo>
                  <a:cubicBezTo>
                    <a:pt x="7347" y="7078"/>
                    <a:pt x="8318" y="5617"/>
                    <a:pt x="8318" y="4001"/>
                  </a:cubicBezTo>
                  <a:cubicBezTo>
                    <a:pt x="8318" y="1790"/>
                    <a:pt x="6530" y="1"/>
                    <a:pt x="4318"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2951484" y="4331035"/>
              <a:ext cx="200306" cy="171194"/>
            </a:xfrm>
            <a:custGeom>
              <a:rect b="b" l="l" r="r" t="t"/>
              <a:pathLst>
                <a:path extrusionOk="0" h="6551" w="7665">
                  <a:moveTo>
                    <a:pt x="4385" y="0"/>
                  </a:moveTo>
                  <a:cubicBezTo>
                    <a:pt x="1462" y="0"/>
                    <a:pt x="0" y="3529"/>
                    <a:pt x="2068" y="5597"/>
                  </a:cubicBezTo>
                  <a:cubicBezTo>
                    <a:pt x="2690" y="6219"/>
                    <a:pt x="3527" y="6550"/>
                    <a:pt x="4378" y="6550"/>
                  </a:cubicBezTo>
                  <a:cubicBezTo>
                    <a:pt x="4802" y="6550"/>
                    <a:pt x="5229" y="6468"/>
                    <a:pt x="5635" y="6299"/>
                  </a:cubicBezTo>
                  <a:cubicBezTo>
                    <a:pt x="6866" y="5799"/>
                    <a:pt x="7664" y="4597"/>
                    <a:pt x="7664" y="3279"/>
                  </a:cubicBezTo>
                  <a:cubicBezTo>
                    <a:pt x="7664" y="1462"/>
                    <a:pt x="6193" y="0"/>
                    <a:pt x="4385" y="0"/>
                  </a:cubicBezTo>
                  <a:close/>
                </a:path>
              </a:pathLst>
            </a:custGeom>
            <a:solidFill>
              <a:srgbClr val="AAB6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3156284" y="4507560"/>
              <a:ext cx="119635" cy="118380"/>
            </a:xfrm>
            <a:custGeom>
              <a:rect b="b" l="l" r="r" t="t"/>
              <a:pathLst>
                <a:path extrusionOk="0" h="4530" w="4578">
                  <a:moveTo>
                    <a:pt x="1202" y="0"/>
                  </a:moveTo>
                  <a:cubicBezTo>
                    <a:pt x="1135" y="0"/>
                    <a:pt x="1068" y="24"/>
                    <a:pt x="1020" y="73"/>
                  </a:cubicBezTo>
                  <a:lnTo>
                    <a:pt x="106" y="996"/>
                  </a:lnTo>
                  <a:cubicBezTo>
                    <a:pt x="0" y="1092"/>
                    <a:pt x="0" y="1255"/>
                    <a:pt x="106" y="1361"/>
                  </a:cubicBezTo>
                  <a:lnTo>
                    <a:pt x="3193" y="4457"/>
                  </a:lnTo>
                  <a:cubicBezTo>
                    <a:pt x="3246" y="4505"/>
                    <a:pt x="3313" y="4530"/>
                    <a:pt x="3379" y="4530"/>
                  </a:cubicBezTo>
                  <a:cubicBezTo>
                    <a:pt x="3445" y="4530"/>
                    <a:pt x="3510" y="4505"/>
                    <a:pt x="3558" y="4457"/>
                  </a:cubicBezTo>
                  <a:lnTo>
                    <a:pt x="4481" y="3534"/>
                  </a:lnTo>
                  <a:cubicBezTo>
                    <a:pt x="4578" y="3438"/>
                    <a:pt x="4578" y="3265"/>
                    <a:pt x="4481" y="3169"/>
                  </a:cubicBezTo>
                  <a:lnTo>
                    <a:pt x="1385" y="73"/>
                  </a:lnTo>
                  <a:cubicBezTo>
                    <a:pt x="1337" y="24"/>
                    <a:pt x="1270" y="0"/>
                    <a:pt x="1202" y="0"/>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3173375" y="4507560"/>
              <a:ext cx="102544" cy="101917"/>
            </a:xfrm>
            <a:custGeom>
              <a:rect b="b" l="l" r="r" t="t"/>
              <a:pathLst>
                <a:path extrusionOk="0" h="3900" w="3924">
                  <a:moveTo>
                    <a:pt x="548" y="0"/>
                  </a:moveTo>
                  <a:cubicBezTo>
                    <a:pt x="481" y="0"/>
                    <a:pt x="414" y="24"/>
                    <a:pt x="366" y="73"/>
                  </a:cubicBezTo>
                  <a:lnTo>
                    <a:pt x="0" y="438"/>
                  </a:lnTo>
                  <a:cubicBezTo>
                    <a:pt x="53" y="385"/>
                    <a:pt x="120" y="359"/>
                    <a:pt x="188" y="359"/>
                  </a:cubicBezTo>
                  <a:cubicBezTo>
                    <a:pt x="255" y="359"/>
                    <a:pt x="322" y="385"/>
                    <a:pt x="375" y="438"/>
                  </a:cubicBezTo>
                  <a:lnTo>
                    <a:pt x="3462" y="3525"/>
                  </a:lnTo>
                  <a:cubicBezTo>
                    <a:pt x="3568" y="3630"/>
                    <a:pt x="3568" y="3794"/>
                    <a:pt x="3462" y="3900"/>
                  </a:cubicBezTo>
                  <a:lnTo>
                    <a:pt x="3827" y="3534"/>
                  </a:lnTo>
                  <a:cubicBezTo>
                    <a:pt x="3924" y="3438"/>
                    <a:pt x="3924" y="3265"/>
                    <a:pt x="3827" y="3169"/>
                  </a:cubicBezTo>
                  <a:lnTo>
                    <a:pt x="731" y="73"/>
                  </a:lnTo>
                  <a:cubicBezTo>
                    <a:pt x="683" y="24"/>
                    <a:pt x="616" y="0"/>
                    <a:pt x="548" y="0"/>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a:off x="3226136" y="4579189"/>
              <a:ext cx="45366" cy="41342"/>
            </a:xfrm>
            <a:custGeom>
              <a:rect b="b" l="l" r="r" t="t"/>
              <a:pathLst>
                <a:path extrusionOk="0" h="1582" w="1736">
                  <a:moveTo>
                    <a:pt x="1425" y="0"/>
                  </a:moveTo>
                  <a:cubicBezTo>
                    <a:pt x="1376" y="0"/>
                    <a:pt x="1325" y="19"/>
                    <a:pt x="1279" y="62"/>
                  </a:cubicBezTo>
                  <a:lnTo>
                    <a:pt x="135" y="1216"/>
                  </a:lnTo>
                  <a:cubicBezTo>
                    <a:pt x="1" y="1351"/>
                    <a:pt x="97" y="1582"/>
                    <a:pt x="279" y="1582"/>
                  </a:cubicBezTo>
                  <a:cubicBezTo>
                    <a:pt x="337" y="1582"/>
                    <a:pt x="395" y="1563"/>
                    <a:pt x="433" y="1524"/>
                  </a:cubicBezTo>
                  <a:lnTo>
                    <a:pt x="1587" y="370"/>
                  </a:lnTo>
                  <a:cubicBezTo>
                    <a:pt x="1736" y="214"/>
                    <a:pt x="1591" y="0"/>
                    <a:pt x="1425"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a:off x="2936144" y="4305137"/>
              <a:ext cx="12335" cy="11080"/>
            </a:xfrm>
            <a:custGeom>
              <a:rect b="b" l="l" r="r" t="t"/>
              <a:pathLst>
                <a:path extrusionOk="0" h="424" w="472">
                  <a:moveTo>
                    <a:pt x="260" y="1"/>
                  </a:moveTo>
                  <a:cubicBezTo>
                    <a:pt x="1" y="20"/>
                    <a:pt x="1" y="405"/>
                    <a:pt x="260" y="424"/>
                  </a:cubicBezTo>
                  <a:cubicBezTo>
                    <a:pt x="385" y="424"/>
                    <a:pt x="472" y="328"/>
                    <a:pt x="472" y="212"/>
                  </a:cubicBezTo>
                  <a:cubicBezTo>
                    <a:pt x="472" y="87"/>
                    <a:pt x="376" y="1"/>
                    <a:pt x="260" y="1"/>
                  </a:cubicBezTo>
                  <a:close/>
                </a:path>
              </a:pathLst>
            </a:custGeom>
            <a:solidFill>
              <a:srgbClr val="516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2950465" y="4305137"/>
              <a:ext cx="12596" cy="11080"/>
            </a:xfrm>
            <a:custGeom>
              <a:rect b="b" l="l" r="r" t="t"/>
              <a:pathLst>
                <a:path extrusionOk="0" h="424" w="482">
                  <a:moveTo>
                    <a:pt x="270" y="1"/>
                  </a:moveTo>
                  <a:cubicBezTo>
                    <a:pt x="1" y="20"/>
                    <a:pt x="1" y="405"/>
                    <a:pt x="270" y="424"/>
                  </a:cubicBezTo>
                  <a:cubicBezTo>
                    <a:pt x="385" y="424"/>
                    <a:pt x="482" y="328"/>
                    <a:pt x="482" y="212"/>
                  </a:cubicBezTo>
                  <a:cubicBezTo>
                    <a:pt x="472" y="87"/>
                    <a:pt x="385" y="1"/>
                    <a:pt x="270" y="1"/>
                  </a:cubicBez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3"/>
            <p:cNvSpPr/>
            <p:nvPr/>
          </p:nvSpPr>
          <p:spPr>
            <a:xfrm>
              <a:off x="2964785" y="4305137"/>
              <a:ext cx="12596" cy="11080"/>
            </a:xfrm>
            <a:custGeom>
              <a:rect b="b" l="l" r="r" t="t"/>
              <a:pathLst>
                <a:path extrusionOk="0" h="424" w="482">
                  <a:moveTo>
                    <a:pt x="270" y="1"/>
                  </a:moveTo>
                  <a:cubicBezTo>
                    <a:pt x="1" y="20"/>
                    <a:pt x="1" y="405"/>
                    <a:pt x="270" y="424"/>
                  </a:cubicBezTo>
                  <a:cubicBezTo>
                    <a:pt x="386" y="424"/>
                    <a:pt x="482" y="328"/>
                    <a:pt x="482" y="212"/>
                  </a:cubicBezTo>
                  <a:cubicBezTo>
                    <a:pt x="482" y="87"/>
                    <a:pt x="386" y="1"/>
                    <a:pt x="270" y="1"/>
                  </a:cubicBezTo>
                  <a:close/>
                </a:path>
              </a:pathLst>
            </a:custGeom>
            <a:solidFill>
              <a:srgbClr val="CED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3013549" y="4428143"/>
              <a:ext cx="13092" cy="11211"/>
            </a:xfrm>
            <a:custGeom>
              <a:rect b="b" l="l" r="r" t="t"/>
              <a:pathLst>
                <a:path extrusionOk="0" h="429" w="501">
                  <a:moveTo>
                    <a:pt x="279" y="0"/>
                  </a:moveTo>
                  <a:cubicBezTo>
                    <a:pt x="227" y="0"/>
                    <a:pt x="176" y="20"/>
                    <a:pt x="135" y="63"/>
                  </a:cubicBezTo>
                  <a:cubicBezTo>
                    <a:pt x="0" y="198"/>
                    <a:pt x="97" y="429"/>
                    <a:pt x="279" y="429"/>
                  </a:cubicBezTo>
                  <a:cubicBezTo>
                    <a:pt x="404" y="429"/>
                    <a:pt x="500" y="323"/>
                    <a:pt x="491" y="207"/>
                  </a:cubicBezTo>
                  <a:cubicBezTo>
                    <a:pt x="491" y="84"/>
                    <a:pt x="386" y="0"/>
                    <a:pt x="279"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3013549" y="4446488"/>
              <a:ext cx="13092" cy="11211"/>
            </a:xfrm>
            <a:custGeom>
              <a:rect b="b" l="l" r="r" t="t"/>
              <a:pathLst>
                <a:path extrusionOk="0" h="429" w="501">
                  <a:moveTo>
                    <a:pt x="277" y="0"/>
                  </a:moveTo>
                  <a:cubicBezTo>
                    <a:pt x="226" y="0"/>
                    <a:pt x="175" y="20"/>
                    <a:pt x="135" y="63"/>
                  </a:cubicBezTo>
                  <a:cubicBezTo>
                    <a:pt x="0" y="198"/>
                    <a:pt x="97" y="429"/>
                    <a:pt x="279" y="429"/>
                  </a:cubicBezTo>
                  <a:cubicBezTo>
                    <a:pt x="404" y="429"/>
                    <a:pt x="500" y="332"/>
                    <a:pt x="491" y="217"/>
                  </a:cubicBezTo>
                  <a:cubicBezTo>
                    <a:pt x="491" y="87"/>
                    <a:pt x="385" y="0"/>
                    <a:pt x="277"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3029124" y="4428143"/>
              <a:ext cx="13092" cy="11211"/>
            </a:xfrm>
            <a:custGeom>
              <a:rect b="b" l="l" r="r" t="t"/>
              <a:pathLst>
                <a:path extrusionOk="0" h="429" w="501">
                  <a:moveTo>
                    <a:pt x="286" y="0"/>
                  </a:moveTo>
                  <a:cubicBezTo>
                    <a:pt x="233" y="0"/>
                    <a:pt x="179" y="20"/>
                    <a:pt x="135" y="63"/>
                  </a:cubicBezTo>
                  <a:cubicBezTo>
                    <a:pt x="1" y="198"/>
                    <a:pt x="97" y="429"/>
                    <a:pt x="289" y="429"/>
                  </a:cubicBezTo>
                  <a:cubicBezTo>
                    <a:pt x="404" y="429"/>
                    <a:pt x="501" y="323"/>
                    <a:pt x="501" y="207"/>
                  </a:cubicBezTo>
                  <a:cubicBezTo>
                    <a:pt x="501" y="84"/>
                    <a:pt x="395" y="0"/>
                    <a:pt x="286"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3029124" y="4446488"/>
              <a:ext cx="13092" cy="11211"/>
            </a:xfrm>
            <a:custGeom>
              <a:rect b="b" l="l" r="r" t="t"/>
              <a:pathLst>
                <a:path extrusionOk="0" h="429" w="501">
                  <a:moveTo>
                    <a:pt x="284" y="0"/>
                  </a:moveTo>
                  <a:cubicBezTo>
                    <a:pt x="232" y="0"/>
                    <a:pt x="179" y="20"/>
                    <a:pt x="135" y="63"/>
                  </a:cubicBezTo>
                  <a:cubicBezTo>
                    <a:pt x="1" y="198"/>
                    <a:pt x="97" y="429"/>
                    <a:pt x="289" y="429"/>
                  </a:cubicBezTo>
                  <a:cubicBezTo>
                    <a:pt x="404" y="429"/>
                    <a:pt x="501" y="332"/>
                    <a:pt x="501" y="217"/>
                  </a:cubicBezTo>
                  <a:cubicBezTo>
                    <a:pt x="501" y="87"/>
                    <a:pt x="394" y="0"/>
                    <a:pt x="284"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3019063" y="4367803"/>
              <a:ext cx="72805" cy="70950"/>
            </a:xfrm>
            <a:custGeom>
              <a:rect b="b" l="l" r="r" t="t"/>
              <a:pathLst>
                <a:path extrusionOk="0" h="2715" w="2786">
                  <a:moveTo>
                    <a:pt x="2545" y="0"/>
                  </a:moveTo>
                  <a:cubicBezTo>
                    <a:pt x="2527" y="0"/>
                    <a:pt x="2510" y="2"/>
                    <a:pt x="2491" y="7"/>
                  </a:cubicBezTo>
                  <a:lnTo>
                    <a:pt x="222" y="555"/>
                  </a:lnTo>
                  <a:cubicBezTo>
                    <a:pt x="59" y="593"/>
                    <a:pt x="1" y="805"/>
                    <a:pt x="126" y="920"/>
                  </a:cubicBezTo>
                  <a:lnTo>
                    <a:pt x="1924" y="2661"/>
                  </a:lnTo>
                  <a:cubicBezTo>
                    <a:pt x="1964" y="2697"/>
                    <a:pt x="2014" y="2714"/>
                    <a:pt x="2064" y="2714"/>
                  </a:cubicBezTo>
                  <a:cubicBezTo>
                    <a:pt x="2159" y="2714"/>
                    <a:pt x="2255" y="2652"/>
                    <a:pt x="2280" y="2545"/>
                  </a:cubicBezTo>
                  <a:lnTo>
                    <a:pt x="2751" y="257"/>
                  </a:lnTo>
                  <a:cubicBezTo>
                    <a:pt x="2785" y="121"/>
                    <a:pt x="2677" y="0"/>
                    <a:pt x="2545"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3048827" y="4396261"/>
              <a:ext cx="72805" cy="70819"/>
            </a:xfrm>
            <a:custGeom>
              <a:rect b="b" l="l" r="r" t="t"/>
              <a:pathLst>
                <a:path extrusionOk="0" h="2710" w="2786">
                  <a:moveTo>
                    <a:pt x="253" y="0"/>
                  </a:moveTo>
                  <a:cubicBezTo>
                    <a:pt x="116" y="0"/>
                    <a:pt x="0" y="124"/>
                    <a:pt x="35" y="264"/>
                  </a:cubicBezTo>
                  <a:lnTo>
                    <a:pt x="545" y="2543"/>
                  </a:lnTo>
                  <a:cubicBezTo>
                    <a:pt x="569" y="2648"/>
                    <a:pt x="661" y="2709"/>
                    <a:pt x="755" y="2709"/>
                  </a:cubicBezTo>
                  <a:cubicBezTo>
                    <a:pt x="807" y="2709"/>
                    <a:pt x="859" y="2690"/>
                    <a:pt x="901" y="2649"/>
                  </a:cubicBezTo>
                  <a:lnTo>
                    <a:pt x="2679" y="879"/>
                  </a:lnTo>
                  <a:cubicBezTo>
                    <a:pt x="2785" y="754"/>
                    <a:pt x="2728" y="562"/>
                    <a:pt x="2574" y="524"/>
                  </a:cubicBezTo>
                  <a:lnTo>
                    <a:pt x="295" y="4"/>
                  </a:lnTo>
                  <a:cubicBezTo>
                    <a:pt x="281" y="2"/>
                    <a:pt x="267" y="0"/>
                    <a:pt x="253" y="0"/>
                  </a:cubicBezTo>
                  <a:close/>
                </a:path>
              </a:pathLst>
            </a:custGeom>
            <a:solidFill>
              <a:srgbClr val="516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3048827" y="4396209"/>
              <a:ext cx="36612" cy="42465"/>
            </a:xfrm>
            <a:custGeom>
              <a:rect b="b" l="l" r="r" t="t"/>
              <a:pathLst>
                <a:path extrusionOk="0" h="1625" w="1401">
                  <a:moveTo>
                    <a:pt x="241" y="0"/>
                  </a:moveTo>
                  <a:cubicBezTo>
                    <a:pt x="103" y="0"/>
                    <a:pt x="1" y="129"/>
                    <a:pt x="35" y="266"/>
                  </a:cubicBezTo>
                  <a:lnTo>
                    <a:pt x="199" y="997"/>
                  </a:lnTo>
                  <a:lnTo>
                    <a:pt x="785" y="1564"/>
                  </a:lnTo>
                  <a:cubicBezTo>
                    <a:pt x="830" y="1605"/>
                    <a:pt x="885" y="1625"/>
                    <a:pt x="938" y="1625"/>
                  </a:cubicBezTo>
                  <a:cubicBezTo>
                    <a:pt x="1034" y="1625"/>
                    <a:pt x="1126" y="1563"/>
                    <a:pt x="1151" y="1458"/>
                  </a:cubicBezTo>
                  <a:lnTo>
                    <a:pt x="1401" y="256"/>
                  </a:lnTo>
                  <a:lnTo>
                    <a:pt x="295" y="6"/>
                  </a:lnTo>
                  <a:cubicBezTo>
                    <a:pt x="277" y="2"/>
                    <a:pt x="259" y="0"/>
                    <a:pt x="241" y="0"/>
                  </a:cubicBez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2934393" y="4503405"/>
              <a:ext cx="18110" cy="11080"/>
            </a:xfrm>
            <a:custGeom>
              <a:rect b="b" l="l" r="r" t="t"/>
              <a:pathLst>
                <a:path extrusionOk="0" h="424" w="693">
                  <a:moveTo>
                    <a:pt x="289" y="1"/>
                  </a:moveTo>
                  <a:cubicBezTo>
                    <a:pt x="0" y="1"/>
                    <a:pt x="0" y="424"/>
                    <a:pt x="289" y="424"/>
                  </a:cubicBezTo>
                  <a:lnTo>
                    <a:pt x="404" y="424"/>
                  </a:lnTo>
                  <a:cubicBezTo>
                    <a:pt x="693" y="424"/>
                    <a:pt x="693" y="1"/>
                    <a:pt x="404"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2950726" y="4503405"/>
              <a:ext cx="33685" cy="11080"/>
            </a:xfrm>
            <a:custGeom>
              <a:rect b="b" l="l" r="r" t="t"/>
              <a:pathLst>
                <a:path extrusionOk="0" h="424" w="1289">
                  <a:moveTo>
                    <a:pt x="289" y="1"/>
                  </a:moveTo>
                  <a:cubicBezTo>
                    <a:pt x="0" y="1"/>
                    <a:pt x="0" y="424"/>
                    <a:pt x="289" y="424"/>
                  </a:cubicBezTo>
                  <a:lnTo>
                    <a:pt x="1010" y="424"/>
                  </a:lnTo>
                  <a:cubicBezTo>
                    <a:pt x="1289" y="424"/>
                    <a:pt x="1289" y="1"/>
                    <a:pt x="1010"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2934628" y="4517987"/>
              <a:ext cx="49782" cy="11080"/>
            </a:xfrm>
            <a:custGeom>
              <a:rect b="b" l="l" r="r" t="t"/>
              <a:pathLst>
                <a:path extrusionOk="0" h="424" w="1905">
                  <a:moveTo>
                    <a:pt x="280" y="0"/>
                  </a:moveTo>
                  <a:cubicBezTo>
                    <a:pt x="1" y="0"/>
                    <a:pt x="1" y="424"/>
                    <a:pt x="280" y="424"/>
                  </a:cubicBezTo>
                  <a:lnTo>
                    <a:pt x="1626" y="424"/>
                  </a:lnTo>
                  <a:cubicBezTo>
                    <a:pt x="1905" y="424"/>
                    <a:pt x="1905" y="0"/>
                    <a:pt x="1626" y="0"/>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2934628" y="4532804"/>
              <a:ext cx="49782" cy="11080"/>
            </a:xfrm>
            <a:custGeom>
              <a:rect b="b" l="l" r="r" t="t"/>
              <a:pathLst>
                <a:path extrusionOk="0" h="424" w="1905">
                  <a:moveTo>
                    <a:pt x="280" y="1"/>
                  </a:moveTo>
                  <a:cubicBezTo>
                    <a:pt x="1" y="1"/>
                    <a:pt x="1" y="424"/>
                    <a:pt x="280" y="424"/>
                  </a:cubicBezTo>
                  <a:lnTo>
                    <a:pt x="1626" y="424"/>
                  </a:lnTo>
                  <a:cubicBezTo>
                    <a:pt x="1905" y="424"/>
                    <a:pt x="1905" y="1"/>
                    <a:pt x="1626"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3"/>
            <p:cNvSpPr/>
            <p:nvPr/>
          </p:nvSpPr>
          <p:spPr>
            <a:xfrm>
              <a:off x="3210797" y="4348491"/>
              <a:ext cx="11106" cy="125044"/>
            </a:xfrm>
            <a:custGeom>
              <a:rect b="b" l="l" r="r" t="t"/>
              <a:pathLst>
                <a:path extrusionOk="0" h="4785" w="425">
                  <a:moveTo>
                    <a:pt x="213" y="0"/>
                  </a:moveTo>
                  <a:cubicBezTo>
                    <a:pt x="107" y="0"/>
                    <a:pt x="1" y="73"/>
                    <a:pt x="1" y="217"/>
                  </a:cubicBezTo>
                  <a:lnTo>
                    <a:pt x="1" y="4573"/>
                  </a:lnTo>
                  <a:cubicBezTo>
                    <a:pt x="1" y="4698"/>
                    <a:pt x="97" y="4784"/>
                    <a:pt x="213" y="4784"/>
                  </a:cubicBezTo>
                  <a:cubicBezTo>
                    <a:pt x="328" y="4784"/>
                    <a:pt x="424" y="4688"/>
                    <a:pt x="424" y="4573"/>
                  </a:cubicBezTo>
                  <a:lnTo>
                    <a:pt x="424" y="217"/>
                  </a:lnTo>
                  <a:cubicBezTo>
                    <a:pt x="424" y="73"/>
                    <a:pt x="318" y="0"/>
                    <a:pt x="213"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53"/>
          <p:cNvSpPr txBox="1"/>
          <p:nvPr/>
        </p:nvSpPr>
        <p:spPr>
          <a:xfrm>
            <a:off x="308850" y="797550"/>
            <a:ext cx="4776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Microbusiness is a significant composition of both the local community and national economy.</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However, due to the size limitations, it is difficult for stakeholders to track micro-business development, and provide further resources to boost growth.</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By combining data collected by </a:t>
            </a:r>
            <a:r>
              <a:rPr lang="en">
                <a:latin typeface="Source Sans Pro"/>
                <a:ea typeface="Source Sans Pro"/>
                <a:cs typeface="Source Sans Pro"/>
                <a:sym typeface="Source Sans Pro"/>
              </a:rPr>
              <a:t>GoDaddy, a domain registrar and web hosting company, </a:t>
            </a:r>
            <a:r>
              <a:rPr lang="en">
                <a:latin typeface="Source Sans Pro"/>
                <a:ea typeface="Source Sans Pro"/>
                <a:cs typeface="Source Sans Pro"/>
                <a:sym typeface="Source Sans Pro"/>
              </a:rPr>
              <a:t>and demographic information &amp; macroeconomic indicators, we, as a business consulting team, are here to present our data mining findings and solutions, in order to:</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767" name="Google Shape;767;p53"/>
          <p:cNvSpPr txBox="1"/>
          <p:nvPr/>
        </p:nvSpPr>
        <p:spPr>
          <a:xfrm>
            <a:off x="2215325" y="3776400"/>
            <a:ext cx="5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768" name="Google Shape;768;p53"/>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sp>
        <p:nvSpPr>
          <p:cNvPr id="769" name="Google Shape;769;p53"/>
          <p:cNvSpPr txBox="1"/>
          <p:nvPr/>
        </p:nvSpPr>
        <p:spPr>
          <a:xfrm>
            <a:off x="997275" y="3432350"/>
            <a:ext cx="3658800" cy="1569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Help policymakers to identify microbusiness pattern and improve resource allocation.</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sz="600">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Facilitate investment decisions of </a:t>
            </a:r>
            <a:r>
              <a:rPr lang="en">
                <a:latin typeface="Source Sans Pro"/>
                <a:ea typeface="Source Sans Pro"/>
                <a:cs typeface="Source Sans Pro"/>
                <a:sym typeface="Source Sans Pro"/>
              </a:rPr>
              <a:t>institutional</a:t>
            </a:r>
            <a:r>
              <a:rPr lang="en">
                <a:latin typeface="Source Sans Pro"/>
                <a:ea typeface="Source Sans Pro"/>
                <a:cs typeface="Source Sans Pro"/>
                <a:sym typeface="Source Sans Pro"/>
              </a:rPr>
              <a:t> investors such as loan providers and venture capitalists.</a:t>
            </a:r>
            <a:endParaRPr>
              <a:latin typeface="Source Sans Pro"/>
              <a:ea typeface="Source Sans Pro"/>
              <a:cs typeface="Source Sans Pro"/>
              <a:sym typeface="Source Sans Pro"/>
            </a:endParaRPr>
          </a:p>
        </p:txBody>
      </p:sp>
      <p:pic>
        <p:nvPicPr>
          <p:cNvPr id="770" name="Google Shape;770;p53"/>
          <p:cNvPicPr preferRelativeResize="0"/>
          <p:nvPr/>
        </p:nvPicPr>
        <p:blipFill>
          <a:blip r:embed="rId3">
            <a:alphaModFix/>
          </a:blip>
          <a:stretch>
            <a:fillRect/>
          </a:stretch>
        </p:blipFill>
        <p:spPr>
          <a:xfrm>
            <a:off x="5225700" y="2975550"/>
            <a:ext cx="3005700" cy="1806900"/>
          </a:xfrm>
          <a:prstGeom prst="roundRect">
            <a:avLst>
              <a:gd fmla="val 16667" name="adj"/>
            </a:avLst>
          </a:prstGeom>
          <a:noFill/>
          <a:ln>
            <a:noFill/>
          </a:ln>
        </p:spPr>
      </p:pic>
      <p:pic>
        <p:nvPicPr>
          <p:cNvPr id="771" name="Google Shape;771;p53"/>
          <p:cNvPicPr preferRelativeResize="0"/>
          <p:nvPr/>
        </p:nvPicPr>
        <p:blipFill>
          <a:blip r:embed="rId4">
            <a:alphaModFix/>
          </a:blip>
          <a:stretch>
            <a:fillRect/>
          </a:stretch>
        </p:blipFill>
        <p:spPr>
          <a:xfrm>
            <a:off x="5261386" y="948598"/>
            <a:ext cx="2970000" cy="1693200"/>
          </a:xfrm>
          <a:prstGeom prst="roundRect">
            <a:avLst>
              <a:gd fmla="val 16667" name="adj"/>
            </a:avLst>
          </a:prstGeom>
          <a:noFill/>
          <a:ln>
            <a:noFill/>
          </a:ln>
        </p:spPr>
      </p:pic>
      <p:sp>
        <p:nvSpPr>
          <p:cNvPr id="772" name="Google Shape;77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4"/>
          <p:cNvSpPr txBox="1"/>
          <p:nvPr>
            <p:ph type="title"/>
          </p:nvPr>
        </p:nvSpPr>
        <p:spPr>
          <a:xfrm>
            <a:off x="213400" y="49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DEFINITION</a:t>
            </a:r>
            <a:r>
              <a:rPr lang="en">
                <a:solidFill>
                  <a:schemeClr val="accent1"/>
                </a:solidFill>
                <a:latin typeface="Overpass SemiBold"/>
                <a:ea typeface="Overpass SemiBold"/>
                <a:cs typeface="Overpass SemiBold"/>
                <a:sym typeface="Overpass SemiBold"/>
              </a:rPr>
              <a:t> OF VARIABLES &amp; EDA</a:t>
            </a:r>
            <a:endParaRPr>
              <a:solidFill>
                <a:schemeClr val="accent1"/>
              </a:solidFill>
              <a:latin typeface="Overpass SemiBold"/>
              <a:ea typeface="Overpass SemiBold"/>
              <a:cs typeface="Overpass SemiBold"/>
              <a:sym typeface="Overpass SemiBold"/>
            </a:endParaRPr>
          </a:p>
        </p:txBody>
      </p:sp>
      <p:cxnSp>
        <p:nvCxnSpPr>
          <p:cNvPr id="778" name="Google Shape;778;p54"/>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sp>
        <p:nvSpPr>
          <p:cNvPr id="779" name="Google Shape;779;p54"/>
          <p:cNvSpPr txBox="1"/>
          <p:nvPr/>
        </p:nvSpPr>
        <p:spPr>
          <a:xfrm>
            <a:off x="362950" y="708375"/>
            <a:ext cx="56316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Source Sans Pro"/>
                <a:ea typeface="Source Sans Pro"/>
                <a:cs typeface="Source Sans Pro"/>
                <a:sym typeface="Source Sans Pro"/>
              </a:rPr>
              <a:t>Dataset Overview:</a:t>
            </a:r>
            <a:endParaRPr b="1" sz="1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b="1" sz="16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122,265 observations in total</a:t>
            </a:r>
            <a:endParaRPr>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i="1" lang="en">
                <a:solidFill>
                  <a:schemeClr val="dk2"/>
                </a:solidFill>
                <a:latin typeface="Source Sans Pro"/>
                <a:ea typeface="Source Sans Pro"/>
                <a:cs typeface="Source Sans Pro"/>
                <a:sym typeface="Source Sans Pro"/>
              </a:rPr>
              <a:t>Microbusiness Density (Microbusiness per 100 ppl over 18 years old) </a:t>
            </a:r>
            <a:r>
              <a:rPr lang="en">
                <a:solidFill>
                  <a:schemeClr val="dk2"/>
                </a:solidFill>
                <a:latin typeface="Source Sans Pro"/>
                <a:ea typeface="Source Sans Pro"/>
                <a:cs typeface="Source Sans Pro"/>
                <a:sym typeface="Source Sans Pro"/>
              </a:rPr>
              <a:t> as target variable</a:t>
            </a:r>
            <a:endParaRPr>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Over 20 predictor variables, such as </a:t>
            </a:r>
            <a:r>
              <a:rPr i="1" lang="en">
                <a:solidFill>
                  <a:schemeClr val="dk2"/>
                </a:solidFill>
                <a:latin typeface="Source Sans Pro"/>
                <a:ea typeface="Source Sans Pro"/>
                <a:cs typeface="Source Sans Pro"/>
                <a:sym typeface="Source Sans Pro"/>
              </a:rPr>
              <a:t>county, date, median household income, housing rents, </a:t>
            </a:r>
            <a:r>
              <a:rPr i="1" lang="en">
                <a:solidFill>
                  <a:schemeClr val="dk2"/>
                </a:solidFill>
                <a:latin typeface="Source Sans Pro"/>
                <a:ea typeface="Source Sans Pro"/>
                <a:cs typeface="Source Sans Pro"/>
                <a:sym typeface="Source Sans Pro"/>
              </a:rPr>
              <a:t>treasury</a:t>
            </a:r>
            <a:r>
              <a:rPr i="1" lang="en">
                <a:solidFill>
                  <a:schemeClr val="dk2"/>
                </a:solidFill>
                <a:latin typeface="Source Sans Pro"/>
                <a:ea typeface="Source Sans Pro"/>
                <a:cs typeface="Source Sans Pro"/>
                <a:sym typeface="Source Sans Pro"/>
              </a:rPr>
              <a:t> </a:t>
            </a:r>
            <a:r>
              <a:rPr i="1" lang="en">
                <a:solidFill>
                  <a:schemeClr val="dk2"/>
                </a:solidFill>
                <a:latin typeface="Source Sans Pro"/>
                <a:ea typeface="Source Sans Pro"/>
                <a:cs typeface="Source Sans Pro"/>
                <a:sym typeface="Source Sans Pro"/>
              </a:rPr>
              <a:t>yield</a:t>
            </a:r>
            <a:r>
              <a:rPr lang="en">
                <a:solidFill>
                  <a:schemeClr val="dk2"/>
                </a:solidFill>
                <a:latin typeface="Source Sans Pro"/>
                <a:ea typeface="Source Sans Pro"/>
                <a:cs typeface="Source Sans Pro"/>
                <a:sym typeface="Source Sans Pro"/>
              </a:rPr>
              <a:t>, etc.</a:t>
            </a:r>
            <a:endParaRPr>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90,916 missing </a:t>
            </a:r>
            <a:r>
              <a:rPr lang="en">
                <a:solidFill>
                  <a:schemeClr val="dk2"/>
                </a:solidFill>
                <a:latin typeface="Source Sans Pro"/>
                <a:ea typeface="Source Sans Pro"/>
                <a:cs typeface="Source Sans Pro"/>
                <a:sym typeface="Source Sans Pro"/>
              </a:rPr>
              <a:t>values appear in county-level data of </a:t>
            </a:r>
            <a:r>
              <a:rPr i="1" lang="en">
                <a:solidFill>
                  <a:schemeClr val="dk2"/>
                </a:solidFill>
                <a:latin typeface="Source Sans Pro"/>
                <a:ea typeface="Source Sans Pro"/>
                <a:cs typeface="Source Sans Pro"/>
                <a:sym typeface="Source Sans Pro"/>
              </a:rPr>
              <a:t>% IT workers, % foreign born, median household income, % broadband access, </a:t>
            </a:r>
            <a:r>
              <a:rPr lang="en">
                <a:solidFill>
                  <a:schemeClr val="dk2"/>
                </a:solidFill>
                <a:latin typeface="Source Sans Pro"/>
                <a:ea typeface="Source Sans Pro"/>
                <a:cs typeface="Source Sans Pro"/>
                <a:sym typeface="Source Sans Pro"/>
              </a:rPr>
              <a:t>and</a:t>
            </a:r>
            <a:r>
              <a:rPr i="1" lang="en">
                <a:solidFill>
                  <a:schemeClr val="dk2"/>
                </a:solidFill>
                <a:latin typeface="Source Sans Pro"/>
                <a:ea typeface="Source Sans Pro"/>
                <a:cs typeface="Source Sans Pro"/>
                <a:sym typeface="Source Sans Pro"/>
              </a:rPr>
              <a:t> % college degree</a:t>
            </a:r>
            <a:endParaRPr i="1">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Outliers are identified by checking the distribution and interquartile range of variables. Outliers in target variable are scaled, while other outliers are removed or transformed on a case-by-case basis</a:t>
            </a:r>
            <a:endParaRPr>
              <a:solidFill>
                <a:schemeClr val="dk2"/>
              </a:solidFill>
              <a:latin typeface="Source Sans Pro"/>
              <a:ea typeface="Source Sans Pro"/>
              <a:cs typeface="Source Sans Pro"/>
              <a:sym typeface="Source Sans Pro"/>
            </a:endParaRPr>
          </a:p>
        </p:txBody>
      </p:sp>
      <p:grpSp>
        <p:nvGrpSpPr>
          <p:cNvPr id="780" name="Google Shape;780;p54"/>
          <p:cNvGrpSpPr/>
          <p:nvPr/>
        </p:nvGrpSpPr>
        <p:grpSpPr>
          <a:xfrm>
            <a:off x="5730838" y="670693"/>
            <a:ext cx="3136881" cy="4313963"/>
            <a:chOff x="2253298" y="2428317"/>
            <a:chExt cx="948701" cy="935378"/>
          </a:xfrm>
        </p:grpSpPr>
        <p:sp>
          <p:nvSpPr>
            <p:cNvPr id="781" name="Google Shape;781;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Microbusiness Density</a:t>
              </a:r>
              <a:endParaRPr/>
            </a:p>
          </p:txBody>
        </p:sp>
        <p:sp>
          <p:nvSpPr>
            <p:cNvPr id="782" name="Google Shape;782;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54"/>
          <p:cNvSpPr txBox="1"/>
          <p:nvPr/>
        </p:nvSpPr>
        <p:spPr>
          <a:xfrm>
            <a:off x="5798850" y="801875"/>
            <a:ext cx="8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county</a:t>
            </a:r>
            <a:endParaRPr>
              <a:solidFill>
                <a:srgbClr val="FFFFFF"/>
              </a:solidFill>
              <a:latin typeface="Source Sans Pro"/>
              <a:ea typeface="Source Sans Pro"/>
              <a:cs typeface="Source Sans Pro"/>
              <a:sym typeface="Source Sans Pro"/>
            </a:endParaRPr>
          </a:p>
        </p:txBody>
      </p:sp>
      <p:sp>
        <p:nvSpPr>
          <p:cNvPr id="815" name="Google Shape;815;p54"/>
          <p:cNvSpPr txBox="1"/>
          <p:nvPr/>
        </p:nvSpPr>
        <p:spPr>
          <a:xfrm>
            <a:off x="5798850" y="1202075"/>
            <a:ext cx="8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state</a:t>
            </a:r>
            <a:endParaRPr>
              <a:solidFill>
                <a:srgbClr val="FFFFFF"/>
              </a:solidFill>
              <a:latin typeface="Source Sans Pro"/>
              <a:ea typeface="Source Sans Pro"/>
              <a:cs typeface="Source Sans Pro"/>
              <a:sym typeface="Source Sans Pro"/>
            </a:endParaRPr>
          </a:p>
        </p:txBody>
      </p:sp>
      <p:sp>
        <p:nvSpPr>
          <p:cNvPr id="816" name="Google Shape;816;p54"/>
          <p:cNvSpPr txBox="1"/>
          <p:nvPr/>
        </p:nvSpPr>
        <p:spPr>
          <a:xfrm>
            <a:off x="6953800" y="801875"/>
            <a:ext cx="8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month</a:t>
            </a:r>
            <a:endParaRPr>
              <a:solidFill>
                <a:srgbClr val="FFFFFF"/>
              </a:solidFill>
              <a:latin typeface="Source Sans Pro"/>
              <a:ea typeface="Source Sans Pro"/>
              <a:cs typeface="Source Sans Pro"/>
              <a:sym typeface="Source Sans Pro"/>
            </a:endParaRPr>
          </a:p>
        </p:txBody>
      </p:sp>
      <p:sp>
        <p:nvSpPr>
          <p:cNvPr id="817" name="Google Shape;817;p54"/>
          <p:cNvSpPr txBox="1"/>
          <p:nvPr/>
        </p:nvSpPr>
        <p:spPr>
          <a:xfrm>
            <a:off x="6995700" y="1202075"/>
            <a:ext cx="8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year</a:t>
            </a:r>
            <a:endParaRPr>
              <a:solidFill>
                <a:srgbClr val="FFFFFF"/>
              </a:solidFill>
              <a:latin typeface="Source Sans Pro"/>
              <a:ea typeface="Source Sans Pro"/>
              <a:cs typeface="Source Sans Pro"/>
              <a:sym typeface="Source Sans Pro"/>
            </a:endParaRPr>
          </a:p>
        </p:txBody>
      </p:sp>
      <p:sp>
        <p:nvSpPr>
          <p:cNvPr id="818" name="Google Shape;818;p54"/>
          <p:cNvSpPr txBox="1"/>
          <p:nvPr/>
        </p:nvSpPr>
        <p:spPr>
          <a:xfrm>
            <a:off x="8025975" y="708375"/>
            <a:ext cx="84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 % IT workers</a:t>
            </a:r>
            <a:endParaRPr sz="1100">
              <a:solidFill>
                <a:srgbClr val="FFFFFF"/>
              </a:solidFill>
              <a:latin typeface="Source Sans Pro"/>
              <a:ea typeface="Source Sans Pro"/>
              <a:cs typeface="Source Sans Pro"/>
              <a:sym typeface="Source Sans Pro"/>
            </a:endParaRPr>
          </a:p>
        </p:txBody>
      </p:sp>
      <p:sp>
        <p:nvSpPr>
          <p:cNvPr id="819" name="Google Shape;819;p54"/>
          <p:cNvSpPr txBox="1"/>
          <p:nvPr/>
        </p:nvSpPr>
        <p:spPr>
          <a:xfrm>
            <a:off x="8025975" y="1140575"/>
            <a:ext cx="84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 foreign born</a:t>
            </a:r>
            <a:endParaRPr sz="1100">
              <a:solidFill>
                <a:srgbClr val="FFFFFF"/>
              </a:solidFill>
              <a:latin typeface="Source Sans Pro"/>
              <a:ea typeface="Source Sans Pro"/>
              <a:cs typeface="Source Sans Pro"/>
              <a:sym typeface="Source Sans Pro"/>
            </a:endParaRPr>
          </a:p>
        </p:txBody>
      </p:sp>
      <p:sp>
        <p:nvSpPr>
          <p:cNvPr id="820" name="Google Shape;820;p54"/>
          <p:cNvSpPr txBox="1"/>
          <p:nvPr/>
        </p:nvSpPr>
        <p:spPr>
          <a:xfrm>
            <a:off x="5709280" y="4009200"/>
            <a:ext cx="97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Med. house-</a:t>
            </a:r>
            <a:br>
              <a:rPr lang="en" sz="1100">
                <a:solidFill>
                  <a:srgbClr val="FFFFFF"/>
                </a:solidFill>
                <a:latin typeface="Source Sans Pro"/>
                <a:ea typeface="Source Sans Pro"/>
                <a:cs typeface="Source Sans Pro"/>
                <a:sym typeface="Source Sans Pro"/>
              </a:rPr>
            </a:br>
            <a:r>
              <a:rPr lang="en" sz="1100">
                <a:solidFill>
                  <a:srgbClr val="FFFFFF"/>
                </a:solidFill>
                <a:latin typeface="Source Sans Pro"/>
                <a:ea typeface="Source Sans Pro"/>
                <a:cs typeface="Source Sans Pro"/>
                <a:sym typeface="Source Sans Pro"/>
              </a:rPr>
              <a:t>hold income</a:t>
            </a:r>
            <a:endParaRPr sz="1100">
              <a:solidFill>
                <a:srgbClr val="FFFFFF"/>
              </a:solidFill>
              <a:latin typeface="Source Sans Pro"/>
              <a:ea typeface="Source Sans Pro"/>
              <a:cs typeface="Source Sans Pro"/>
              <a:sym typeface="Source Sans Pro"/>
            </a:endParaRPr>
          </a:p>
        </p:txBody>
      </p:sp>
      <p:sp>
        <p:nvSpPr>
          <p:cNvPr id="821" name="Google Shape;821;p54"/>
          <p:cNvSpPr txBox="1"/>
          <p:nvPr/>
        </p:nvSpPr>
        <p:spPr>
          <a:xfrm>
            <a:off x="5730850" y="4461450"/>
            <a:ext cx="84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 college degree</a:t>
            </a:r>
            <a:endParaRPr sz="1100">
              <a:solidFill>
                <a:srgbClr val="FFFFFF"/>
              </a:solidFill>
              <a:latin typeface="Source Sans Pro"/>
              <a:ea typeface="Source Sans Pro"/>
              <a:cs typeface="Source Sans Pro"/>
              <a:sym typeface="Source Sans Pro"/>
            </a:endParaRPr>
          </a:p>
        </p:txBody>
      </p:sp>
      <p:sp>
        <p:nvSpPr>
          <p:cNvPr id="822" name="Google Shape;822;p54"/>
          <p:cNvSpPr txBox="1"/>
          <p:nvPr/>
        </p:nvSpPr>
        <p:spPr>
          <a:xfrm>
            <a:off x="6866841" y="4009200"/>
            <a:ext cx="91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Unemploy-ment rate</a:t>
            </a:r>
            <a:endParaRPr sz="1100">
              <a:solidFill>
                <a:srgbClr val="FFFFFF"/>
              </a:solidFill>
              <a:latin typeface="Source Sans Pro"/>
              <a:ea typeface="Source Sans Pro"/>
              <a:cs typeface="Source Sans Pro"/>
              <a:sym typeface="Source Sans Pro"/>
            </a:endParaRPr>
          </a:p>
        </p:txBody>
      </p:sp>
      <p:sp>
        <p:nvSpPr>
          <p:cNvPr id="823" name="Google Shape;823;p54"/>
          <p:cNvSpPr txBox="1"/>
          <p:nvPr/>
        </p:nvSpPr>
        <p:spPr>
          <a:xfrm>
            <a:off x="6878401" y="4461450"/>
            <a:ext cx="91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Treasury yield (10yr)</a:t>
            </a:r>
            <a:endParaRPr sz="1100">
              <a:solidFill>
                <a:srgbClr val="FFFFFF"/>
              </a:solidFill>
              <a:latin typeface="Source Sans Pro"/>
              <a:ea typeface="Source Sans Pro"/>
              <a:cs typeface="Source Sans Pro"/>
              <a:sym typeface="Source Sans Pro"/>
            </a:endParaRPr>
          </a:p>
        </p:txBody>
      </p:sp>
      <p:sp>
        <p:nvSpPr>
          <p:cNvPr id="824" name="Google Shape;824;p54"/>
          <p:cNvSpPr txBox="1"/>
          <p:nvPr/>
        </p:nvSpPr>
        <p:spPr>
          <a:xfrm>
            <a:off x="8025938" y="4009200"/>
            <a:ext cx="84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Housing</a:t>
            </a:r>
            <a:br>
              <a:rPr lang="en" sz="1100">
                <a:solidFill>
                  <a:srgbClr val="FFFFFF"/>
                </a:solidFill>
                <a:latin typeface="Source Sans Pro"/>
                <a:ea typeface="Source Sans Pro"/>
                <a:cs typeface="Source Sans Pro"/>
                <a:sym typeface="Source Sans Pro"/>
              </a:rPr>
            </a:br>
            <a:r>
              <a:rPr lang="en" sz="1100">
                <a:solidFill>
                  <a:srgbClr val="FFFFFF"/>
                </a:solidFill>
                <a:latin typeface="Source Sans Pro"/>
                <a:ea typeface="Source Sans Pro"/>
                <a:cs typeface="Source Sans Pro"/>
                <a:sym typeface="Source Sans Pro"/>
              </a:rPr>
              <a:t>rent</a:t>
            </a:r>
            <a:endParaRPr sz="1100">
              <a:solidFill>
                <a:srgbClr val="FFFFFF"/>
              </a:solidFill>
              <a:latin typeface="Source Sans Pro"/>
              <a:ea typeface="Source Sans Pro"/>
              <a:cs typeface="Source Sans Pro"/>
              <a:sym typeface="Source Sans Pro"/>
            </a:endParaRPr>
          </a:p>
        </p:txBody>
      </p:sp>
      <p:sp>
        <p:nvSpPr>
          <p:cNvPr id="825" name="Google Shape;825;p54"/>
          <p:cNvSpPr txBox="1"/>
          <p:nvPr/>
        </p:nvSpPr>
        <p:spPr>
          <a:xfrm>
            <a:off x="8025938" y="4461450"/>
            <a:ext cx="84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Source Sans Pro"/>
                <a:ea typeface="Source Sans Pro"/>
                <a:cs typeface="Source Sans Pro"/>
                <a:sym typeface="Source Sans Pro"/>
              </a:rPr>
              <a:t>Annual tax rate</a:t>
            </a:r>
            <a:endParaRPr sz="1100">
              <a:solidFill>
                <a:srgbClr val="FFFFFF"/>
              </a:solidFill>
              <a:latin typeface="Source Sans Pro"/>
              <a:ea typeface="Source Sans Pro"/>
              <a:cs typeface="Source Sans Pro"/>
              <a:sym typeface="Source Sans Pro"/>
            </a:endParaRPr>
          </a:p>
        </p:txBody>
      </p:sp>
      <p:grpSp>
        <p:nvGrpSpPr>
          <p:cNvPr id="826" name="Google Shape;826;p54"/>
          <p:cNvGrpSpPr/>
          <p:nvPr/>
        </p:nvGrpSpPr>
        <p:grpSpPr>
          <a:xfrm>
            <a:off x="8556768" y="164550"/>
            <a:ext cx="282381" cy="343454"/>
            <a:chOff x="1779168" y="3805625"/>
            <a:chExt cx="282381" cy="343454"/>
          </a:xfrm>
        </p:grpSpPr>
        <p:sp>
          <p:nvSpPr>
            <p:cNvPr id="827" name="Google Shape;827;p54"/>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5"/>
          <p:cNvSpPr txBox="1"/>
          <p:nvPr>
            <p:ph type="title"/>
          </p:nvPr>
        </p:nvSpPr>
        <p:spPr>
          <a:xfrm>
            <a:off x="213400" y="42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DEFINITION OF VARIABLES &amp; EDA</a:t>
            </a:r>
            <a:endParaRPr>
              <a:solidFill>
                <a:schemeClr val="accent1"/>
              </a:solidFill>
              <a:latin typeface="Overpass SemiBold"/>
              <a:ea typeface="Overpass SemiBold"/>
              <a:cs typeface="Overpass SemiBold"/>
              <a:sym typeface="Overpass SemiBold"/>
            </a:endParaRPr>
          </a:p>
        </p:txBody>
      </p:sp>
      <p:cxnSp>
        <p:nvCxnSpPr>
          <p:cNvPr id="861" name="Google Shape;861;p55"/>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sp>
        <p:nvSpPr>
          <p:cNvPr id="862" name="Google Shape;862;p55"/>
          <p:cNvSpPr txBox="1"/>
          <p:nvPr/>
        </p:nvSpPr>
        <p:spPr>
          <a:xfrm>
            <a:off x="4287025" y="3502025"/>
            <a:ext cx="4453800" cy="1600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Majority</a:t>
            </a:r>
            <a:r>
              <a:rPr lang="en" sz="1300">
                <a:latin typeface="Source Sans Pro"/>
                <a:ea typeface="Source Sans Pro"/>
                <a:cs typeface="Source Sans Pro"/>
                <a:sym typeface="Source Sans Pro"/>
              </a:rPr>
              <a:t> of continuous variables are right-skewed</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700">
              <a:latin typeface="Source Sans Pro"/>
              <a:ea typeface="Source Sans Pro"/>
              <a:cs typeface="Source Sans Pro"/>
              <a:sym typeface="Source Sans Pro"/>
            </a:endParaRPr>
          </a:p>
          <a:p>
            <a:pPr indent="-311150" lvl="0" marL="4572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Box plots also show </a:t>
            </a:r>
            <a:r>
              <a:rPr lang="en" sz="1300">
                <a:latin typeface="Source Sans Pro"/>
                <a:ea typeface="Source Sans Pro"/>
                <a:cs typeface="Source Sans Pro"/>
                <a:sym typeface="Source Sans Pro"/>
              </a:rPr>
              <a:t>both our target variable and features have many outliers</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700">
              <a:latin typeface="Source Sans Pro"/>
              <a:ea typeface="Source Sans Pro"/>
              <a:cs typeface="Source Sans Pro"/>
              <a:sym typeface="Source Sans Pro"/>
            </a:endParaRPr>
          </a:p>
          <a:p>
            <a:pPr indent="-311150" lvl="0" marL="457200"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Microbusiness_density has relatively high correlation with broadband internet access percentage,  household income median, college rate and housing rents.</a:t>
            </a:r>
            <a:endParaRPr sz="1100">
              <a:latin typeface="Source Sans Pro"/>
              <a:ea typeface="Source Sans Pro"/>
              <a:cs typeface="Source Sans Pro"/>
              <a:sym typeface="Source Sans Pro"/>
            </a:endParaRPr>
          </a:p>
        </p:txBody>
      </p:sp>
      <p:pic>
        <p:nvPicPr>
          <p:cNvPr id="863" name="Google Shape;863;p55"/>
          <p:cNvPicPr preferRelativeResize="0"/>
          <p:nvPr/>
        </p:nvPicPr>
        <p:blipFill>
          <a:blip r:embed="rId3">
            <a:alphaModFix/>
          </a:blip>
          <a:stretch>
            <a:fillRect/>
          </a:stretch>
        </p:blipFill>
        <p:spPr>
          <a:xfrm>
            <a:off x="4364896" y="614850"/>
            <a:ext cx="4453750" cy="2914075"/>
          </a:xfrm>
          <a:prstGeom prst="rect">
            <a:avLst/>
          </a:prstGeom>
          <a:noFill/>
          <a:ln>
            <a:noFill/>
          </a:ln>
        </p:spPr>
      </p:pic>
      <p:pic>
        <p:nvPicPr>
          <p:cNvPr id="864" name="Google Shape;864;p55"/>
          <p:cNvPicPr preferRelativeResize="0"/>
          <p:nvPr/>
        </p:nvPicPr>
        <p:blipFill>
          <a:blip r:embed="rId4">
            <a:alphaModFix/>
          </a:blip>
          <a:stretch>
            <a:fillRect/>
          </a:stretch>
        </p:blipFill>
        <p:spPr>
          <a:xfrm>
            <a:off x="315725" y="665325"/>
            <a:ext cx="3760227" cy="2395551"/>
          </a:xfrm>
          <a:prstGeom prst="rect">
            <a:avLst/>
          </a:prstGeom>
          <a:noFill/>
          <a:ln>
            <a:noFill/>
          </a:ln>
        </p:spPr>
      </p:pic>
      <p:pic>
        <p:nvPicPr>
          <p:cNvPr id="865" name="Google Shape;865;p55"/>
          <p:cNvPicPr preferRelativeResize="0"/>
          <p:nvPr/>
        </p:nvPicPr>
        <p:blipFill>
          <a:blip r:embed="rId5">
            <a:alphaModFix/>
          </a:blip>
          <a:stretch>
            <a:fillRect/>
          </a:stretch>
        </p:blipFill>
        <p:spPr>
          <a:xfrm>
            <a:off x="332013" y="3196300"/>
            <a:ext cx="3727651" cy="1827724"/>
          </a:xfrm>
          <a:prstGeom prst="rect">
            <a:avLst/>
          </a:prstGeom>
          <a:noFill/>
          <a:ln>
            <a:noFill/>
          </a:ln>
        </p:spPr>
      </p:pic>
      <p:grpSp>
        <p:nvGrpSpPr>
          <p:cNvPr id="866" name="Google Shape;866;p55"/>
          <p:cNvGrpSpPr/>
          <p:nvPr/>
        </p:nvGrpSpPr>
        <p:grpSpPr>
          <a:xfrm>
            <a:off x="8556768" y="132925"/>
            <a:ext cx="282381" cy="343454"/>
            <a:chOff x="1779168" y="3805625"/>
            <a:chExt cx="282381" cy="343454"/>
          </a:xfrm>
        </p:grpSpPr>
        <p:sp>
          <p:nvSpPr>
            <p:cNvPr id="867" name="Google Shape;867;p55"/>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6"/>
          <p:cNvSpPr txBox="1"/>
          <p:nvPr>
            <p:ph type="title"/>
          </p:nvPr>
        </p:nvSpPr>
        <p:spPr>
          <a:xfrm>
            <a:off x="213400" y="437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DEFINITION OF VARIABLES &amp; EDA</a:t>
            </a:r>
            <a:endParaRPr>
              <a:solidFill>
                <a:schemeClr val="accent1"/>
              </a:solidFill>
              <a:latin typeface="Overpass SemiBold"/>
              <a:ea typeface="Overpass SemiBold"/>
              <a:cs typeface="Overpass SemiBold"/>
              <a:sym typeface="Overpass SemiBold"/>
            </a:endParaRPr>
          </a:p>
        </p:txBody>
      </p:sp>
      <p:cxnSp>
        <p:nvCxnSpPr>
          <p:cNvPr id="901" name="Google Shape;901;p56"/>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pic>
        <p:nvPicPr>
          <p:cNvPr id="902" name="Google Shape;902;p56"/>
          <p:cNvPicPr preferRelativeResize="0"/>
          <p:nvPr/>
        </p:nvPicPr>
        <p:blipFill>
          <a:blip r:embed="rId3">
            <a:alphaModFix/>
          </a:blip>
          <a:stretch>
            <a:fillRect/>
          </a:stretch>
        </p:blipFill>
        <p:spPr>
          <a:xfrm>
            <a:off x="213400" y="721351"/>
            <a:ext cx="4783007" cy="1799638"/>
          </a:xfrm>
          <a:prstGeom prst="rect">
            <a:avLst/>
          </a:prstGeom>
          <a:noFill/>
          <a:ln>
            <a:noFill/>
          </a:ln>
        </p:spPr>
      </p:pic>
      <p:sp>
        <p:nvSpPr>
          <p:cNvPr id="903" name="Google Shape;903;p56"/>
          <p:cNvSpPr txBox="1"/>
          <p:nvPr/>
        </p:nvSpPr>
        <p:spPr>
          <a:xfrm>
            <a:off x="213400" y="2824850"/>
            <a:ext cx="43365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rgbClr val="212121"/>
              </a:buClr>
              <a:buSzPts val="1400"/>
              <a:buFont typeface="Source Sans Pro"/>
              <a:buChar char="●"/>
            </a:pPr>
            <a:r>
              <a:rPr lang="en">
                <a:solidFill>
                  <a:srgbClr val="212121"/>
                </a:solidFill>
                <a:latin typeface="Source Sans Pro"/>
                <a:ea typeface="Source Sans Pro"/>
                <a:cs typeface="Source Sans Pro"/>
                <a:sym typeface="Source Sans Pro"/>
              </a:rPr>
              <a:t>Microbusiness density is positively related to the average household income.</a:t>
            </a:r>
            <a:endParaRPr>
              <a:solidFill>
                <a:srgbClr val="21212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212121"/>
              </a:buClr>
              <a:buSzPts val="1400"/>
              <a:buFont typeface="Source Sans Pro"/>
              <a:buChar char="●"/>
            </a:pPr>
            <a:r>
              <a:rPr lang="en">
                <a:solidFill>
                  <a:srgbClr val="212121"/>
                </a:solidFill>
                <a:latin typeface="Source Sans Pro"/>
                <a:ea typeface="Source Sans Pro"/>
                <a:cs typeface="Source Sans Pro"/>
                <a:sym typeface="Source Sans Pro"/>
              </a:rPr>
              <a:t>High microbusiness density only occurs in region with tax that is either higher than 75 percentile or lower than 25 percentile. </a:t>
            </a:r>
            <a:endParaRPr>
              <a:latin typeface="Source Sans Pro"/>
              <a:ea typeface="Source Sans Pro"/>
              <a:cs typeface="Source Sans Pro"/>
              <a:sym typeface="Source Sans Pro"/>
            </a:endParaRPr>
          </a:p>
        </p:txBody>
      </p:sp>
      <p:sp>
        <p:nvSpPr>
          <p:cNvPr id="904" name="Google Shape;904;p56"/>
          <p:cNvSpPr txBox="1"/>
          <p:nvPr/>
        </p:nvSpPr>
        <p:spPr>
          <a:xfrm>
            <a:off x="5056050" y="721350"/>
            <a:ext cx="3419100" cy="1207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600"/>
              </a:spcBef>
              <a:spcAft>
                <a:spcPts val="0"/>
              </a:spcAft>
              <a:buSzPts val="1400"/>
              <a:buFont typeface="Source Sans Pro"/>
              <a:buChar char="●"/>
            </a:pPr>
            <a:r>
              <a:rPr lang="en">
                <a:solidFill>
                  <a:srgbClr val="212121"/>
                </a:solidFill>
                <a:latin typeface="Source Sans Pro"/>
                <a:ea typeface="Source Sans Pro"/>
                <a:cs typeface="Source Sans Pro"/>
                <a:sym typeface="Source Sans Pro"/>
              </a:rPr>
              <a:t>Microbusiness</a:t>
            </a:r>
            <a:r>
              <a:rPr lang="en">
                <a:latin typeface="Source Sans Pro"/>
                <a:ea typeface="Source Sans Pro"/>
                <a:cs typeface="Source Sans Pro"/>
                <a:sym typeface="Source Sans Pro"/>
              </a:rPr>
              <a:t> density increases over the years</a:t>
            </a:r>
            <a:endParaRPr>
              <a:latin typeface="Source Sans Pro"/>
              <a:ea typeface="Source Sans Pro"/>
              <a:cs typeface="Source Sans Pro"/>
              <a:sym typeface="Source Sans Pro"/>
            </a:endParaRPr>
          </a:p>
          <a:p>
            <a:pPr indent="-317500" lvl="0" marL="457200" marR="0" rtl="0" algn="l">
              <a:lnSpc>
                <a:spcPct val="115000"/>
              </a:lnSpc>
              <a:spcBef>
                <a:spcPts val="0"/>
              </a:spcBef>
              <a:spcAft>
                <a:spcPts val="0"/>
              </a:spcAft>
              <a:buSzPts val="1400"/>
              <a:buFont typeface="Source Sans Pro"/>
              <a:buChar char="●"/>
            </a:pPr>
            <a:r>
              <a:rPr lang="en">
                <a:latin typeface="Source Sans Pro"/>
                <a:ea typeface="Source Sans Pro"/>
                <a:cs typeface="Source Sans Pro"/>
                <a:sym typeface="Source Sans Pro"/>
              </a:rPr>
              <a:t>Q4 usually has the highest density</a:t>
            </a:r>
            <a:endParaRPr>
              <a:latin typeface="Source Sans Pro"/>
              <a:ea typeface="Source Sans Pro"/>
              <a:cs typeface="Source Sans Pro"/>
              <a:sym typeface="Source Sans Pro"/>
            </a:endParaRPr>
          </a:p>
          <a:p>
            <a:pPr indent="0" lvl="0" marL="0" rtl="0" algn="l">
              <a:spcBef>
                <a:spcPts val="500"/>
              </a:spcBef>
              <a:spcAft>
                <a:spcPts val="0"/>
              </a:spcAft>
              <a:buNone/>
            </a:pPr>
            <a:r>
              <a:t/>
            </a:r>
            <a:endParaRPr>
              <a:latin typeface="Source Sans Pro"/>
              <a:ea typeface="Source Sans Pro"/>
              <a:cs typeface="Source Sans Pro"/>
              <a:sym typeface="Source Sans Pro"/>
            </a:endParaRPr>
          </a:p>
        </p:txBody>
      </p:sp>
      <p:pic>
        <p:nvPicPr>
          <p:cNvPr id="905" name="Google Shape;905;p56"/>
          <p:cNvPicPr preferRelativeResize="0"/>
          <p:nvPr/>
        </p:nvPicPr>
        <p:blipFill>
          <a:blip r:embed="rId4">
            <a:alphaModFix/>
          </a:blip>
          <a:stretch>
            <a:fillRect/>
          </a:stretch>
        </p:blipFill>
        <p:spPr>
          <a:xfrm>
            <a:off x="4970625" y="1721925"/>
            <a:ext cx="3838975" cy="3055950"/>
          </a:xfrm>
          <a:prstGeom prst="rect">
            <a:avLst/>
          </a:prstGeom>
          <a:noFill/>
          <a:ln>
            <a:noFill/>
          </a:ln>
        </p:spPr>
      </p:pic>
      <p:grpSp>
        <p:nvGrpSpPr>
          <p:cNvPr id="906" name="Google Shape;906;p56"/>
          <p:cNvGrpSpPr/>
          <p:nvPr/>
        </p:nvGrpSpPr>
        <p:grpSpPr>
          <a:xfrm>
            <a:off x="8562168" y="158400"/>
            <a:ext cx="282381" cy="343454"/>
            <a:chOff x="1779168" y="3805625"/>
            <a:chExt cx="282381" cy="343454"/>
          </a:xfrm>
        </p:grpSpPr>
        <p:sp>
          <p:nvSpPr>
            <p:cNvPr id="907" name="Google Shape;907;p56"/>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7"/>
          <p:cNvSpPr txBox="1"/>
          <p:nvPr>
            <p:ph type="title"/>
          </p:nvPr>
        </p:nvSpPr>
        <p:spPr>
          <a:xfrm>
            <a:off x="213400" y="5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DEFINITION OF VARIABLES &amp; EDA</a:t>
            </a:r>
            <a:endParaRPr/>
          </a:p>
        </p:txBody>
      </p:sp>
      <p:grpSp>
        <p:nvGrpSpPr>
          <p:cNvPr id="941" name="Google Shape;941;p57"/>
          <p:cNvGrpSpPr/>
          <p:nvPr/>
        </p:nvGrpSpPr>
        <p:grpSpPr>
          <a:xfrm>
            <a:off x="0" y="748675"/>
            <a:ext cx="4463626" cy="2647375"/>
            <a:chOff x="0" y="748675"/>
            <a:chExt cx="4463626" cy="2647375"/>
          </a:xfrm>
        </p:grpSpPr>
        <p:pic>
          <p:nvPicPr>
            <p:cNvPr id="942" name="Google Shape;942;p57"/>
            <p:cNvPicPr preferRelativeResize="0"/>
            <p:nvPr/>
          </p:nvPicPr>
          <p:blipFill>
            <a:blip r:embed="rId3">
              <a:alphaModFix/>
            </a:blip>
            <a:stretch>
              <a:fillRect/>
            </a:stretch>
          </p:blipFill>
          <p:spPr>
            <a:xfrm>
              <a:off x="0" y="748675"/>
              <a:ext cx="4463626" cy="2647375"/>
            </a:xfrm>
            <a:prstGeom prst="rect">
              <a:avLst/>
            </a:prstGeom>
            <a:noFill/>
            <a:ln>
              <a:noFill/>
            </a:ln>
          </p:spPr>
        </p:pic>
        <p:sp>
          <p:nvSpPr>
            <p:cNvPr id="943" name="Google Shape;943;p57"/>
            <p:cNvSpPr txBox="1"/>
            <p:nvPr/>
          </p:nvSpPr>
          <p:spPr>
            <a:xfrm>
              <a:off x="1169163" y="779275"/>
              <a:ext cx="250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Microbusiness Density VS. </a:t>
              </a:r>
              <a:r>
                <a:rPr lang="en" sz="1100">
                  <a:latin typeface="Source Sans Pro"/>
                  <a:ea typeface="Source Sans Pro"/>
                  <a:cs typeface="Source Sans Pro"/>
                  <a:sym typeface="Source Sans Pro"/>
                </a:rPr>
                <a:t>Regions</a:t>
              </a:r>
              <a:endParaRPr sz="1100">
                <a:latin typeface="Source Sans Pro"/>
                <a:ea typeface="Source Sans Pro"/>
                <a:cs typeface="Source Sans Pro"/>
                <a:sym typeface="Source Sans Pro"/>
              </a:endParaRPr>
            </a:p>
          </p:txBody>
        </p:sp>
      </p:grpSp>
      <p:grpSp>
        <p:nvGrpSpPr>
          <p:cNvPr id="944" name="Google Shape;944;p57"/>
          <p:cNvGrpSpPr/>
          <p:nvPr/>
        </p:nvGrpSpPr>
        <p:grpSpPr>
          <a:xfrm>
            <a:off x="4409603" y="748675"/>
            <a:ext cx="4537046" cy="2690925"/>
            <a:chOff x="4409603" y="748675"/>
            <a:chExt cx="4537046" cy="2690925"/>
          </a:xfrm>
        </p:grpSpPr>
        <p:pic>
          <p:nvPicPr>
            <p:cNvPr id="945" name="Google Shape;945;p57"/>
            <p:cNvPicPr preferRelativeResize="0"/>
            <p:nvPr/>
          </p:nvPicPr>
          <p:blipFill>
            <a:blip r:embed="rId4">
              <a:alphaModFix/>
            </a:blip>
            <a:stretch>
              <a:fillRect/>
            </a:stretch>
          </p:blipFill>
          <p:spPr>
            <a:xfrm>
              <a:off x="4409603" y="748675"/>
              <a:ext cx="4537046" cy="2690925"/>
            </a:xfrm>
            <a:prstGeom prst="rect">
              <a:avLst/>
            </a:prstGeom>
            <a:noFill/>
            <a:ln>
              <a:noFill/>
            </a:ln>
          </p:spPr>
        </p:pic>
        <p:sp>
          <p:nvSpPr>
            <p:cNvPr id="946" name="Google Shape;946;p57"/>
            <p:cNvSpPr txBox="1"/>
            <p:nvPr/>
          </p:nvSpPr>
          <p:spPr>
            <a:xfrm>
              <a:off x="5391075" y="797050"/>
              <a:ext cx="190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Mountain/Pacific Region</a:t>
              </a:r>
              <a:endParaRPr sz="1100">
                <a:latin typeface="Source Sans Pro"/>
                <a:ea typeface="Source Sans Pro"/>
                <a:cs typeface="Source Sans Pro"/>
                <a:sym typeface="Source Sans Pro"/>
              </a:endParaRPr>
            </a:p>
          </p:txBody>
        </p:sp>
      </p:grpSp>
      <p:grpSp>
        <p:nvGrpSpPr>
          <p:cNvPr id="947" name="Google Shape;947;p57"/>
          <p:cNvGrpSpPr/>
          <p:nvPr/>
        </p:nvGrpSpPr>
        <p:grpSpPr>
          <a:xfrm>
            <a:off x="2274850" y="2885400"/>
            <a:ext cx="3807301" cy="2258100"/>
            <a:chOff x="2274850" y="2885400"/>
            <a:chExt cx="3807301" cy="2258100"/>
          </a:xfrm>
        </p:grpSpPr>
        <p:pic>
          <p:nvPicPr>
            <p:cNvPr id="948" name="Google Shape;948;p57"/>
            <p:cNvPicPr preferRelativeResize="0"/>
            <p:nvPr/>
          </p:nvPicPr>
          <p:blipFill>
            <a:blip r:embed="rId5">
              <a:alphaModFix/>
            </a:blip>
            <a:stretch>
              <a:fillRect/>
            </a:stretch>
          </p:blipFill>
          <p:spPr>
            <a:xfrm>
              <a:off x="2274850" y="2885400"/>
              <a:ext cx="3807301" cy="2258100"/>
            </a:xfrm>
            <a:prstGeom prst="rect">
              <a:avLst/>
            </a:prstGeom>
            <a:noFill/>
            <a:ln>
              <a:noFill/>
            </a:ln>
          </p:spPr>
        </p:pic>
        <p:sp>
          <p:nvSpPr>
            <p:cNvPr id="949" name="Google Shape;949;p57"/>
            <p:cNvSpPr txBox="1"/>
            <p:nvPr/>
          </p:nvSpPr>
          <p:spPr>
            <a:xfrm>
              <a:off x="3702900" y="2966425"/>
              <a:ext cx="164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Nevada State</a:t>
              </a:r>
              <a:endParaRPr sz="1100">
                <a:latin typeface="Source Sans Pro"/>
                <a:ea typeface="Source Sans Pro"/>
                <a:cs typeface="Source Sans Pro"/>
                <a:sym typeface="Source Sans Pro"/>
              </a:endParaRPr>
            </a:p>
          </p:txBody>
        </p:sp>
      </p:grpSp>
      <p:cxnSp>
        <p:nvCxnSpPr>
          <p:cNvPr id="950" name="Google Shape;950;p57"/>
          <p:cNvCxnSpPr/>
          <p:nvPr/>
        </p:nvCxnSpPr>
        <p:spPr>
          <a:xfrm flipH="1" rot="10800000">
            <a:off x="6081950" y="3718112"/>
            <a:ext cx="955800" cy="6900"/>
          </a:xfrm>
          <a:prstGeom prst="straightConnector1">
            <a:avLst/>
          </a:prstGeom>
          <a:noFill/>
          <a:ln cap="flat" cmpd="sng" w="9525">
            <a:solidFill>
              <a:schemeClr val="dk2"/>
            </a:solidFill>
            <a:prstDash val="solid"/>
            <a:round/>
            <a:headEnd len="med" w="med" type="none"/>
            <a:tailEnd len="med" w="med" type="triangle"/>
          </a:ln>
        </p:spPr>
      </p:cxnSp>
      <p:cxnSp>
        <p:nvCxnSpPr>
          <p:cNvPr id="951" name="Google Shape;951;p57"/>
          <p:cNvCxnSpPr/>
          <p:nvPr/>
        </p:nvCxnSpPr>
        <p:spPr>
          <a:xfrm flipH="1" rot="10800000">
            <a:off x="4336175" y="4526575"/>
            <a:ext cx="2841300" cy="6600"/>
          </a:xfrm>
          <a:prstGeom prst="straightConnector1">
            <a:avLst/>
          </a:prstGeom>
          <a:noFill/>
          <a:ln cap="flat" cmpd="sng" w="9525">
            <a:solidFill>
              <a:schemeClr val="dk2"/>
            </a:solidFill>
            <a:prstDash val="solid"/>
            <a:round/>
            <a:headEnd len="med" w="med" type="none"/>
            <a:tailEnd len="med" w="med" type="triangle"/>
          </a:ln>
        </p:spPr>
      </p:cxnSp>
      <p:sp>
        <p:nvSpPr>
          <p:cNvPr id="952" name="Google Shape;952;p57"/>
          <p:cNvSpPr txBox="1"/>
          <p:nvPr/>
        </p:nvSpPr>
        <p:spPr>
          <a:xfrm>
            <a:off x="7037750" y="3521463"/>
            <a:ext cx="10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Carson City</a:t>
            </a:r>
            <a:endParaRPr>
              <a:latin typeface="Source Sans Pro"/>
              <a:ea typeface="Source Sans Pro"/>
              <a:cs typeface="Source Sans Pro"/>
              <a:sym typeface="Source Sans Pro"/>
            </a:endParaRPr>
          </a:p>
        </p:txBody>
      </p:sp>
      <p:sp>
        <p:nvSpPr>
          <p:cNvPr id="953" name="Google Shape;953;p57"/>
          <p:cNvSpPr txBox="1"/>
          <p:nvPr/>
        </p:nvSpPr>
        <p:spPr>
          <a:xfrm>
            <a:off x="7191225" y="4326438"/>
            <a:ext cx="16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Lincoln County</a:t>
            </a:r>
            <a:endParaRPr>
              <a:latin typeface="Source Sans Pro"/>
              <a:ea typeface="Source Sans Pro"/>
              <a:cs typeface="Source Sans Pro"/>
              <a:sym typeface="Source Sans Pro"/>
            </a:endParaRPr>
          </a:p>
        </p:txBody>
      </p:sp>
      <p:grpSp>
        <p:nvGrpSpPr>
          <p:cNvPr id="954" name="Google Shape;954;p57"/>
          <p:cNvGrpSpPr/>
          <p:nvPr/>
        </p:nvGrpSpPr>
        <p:grpSpPr>
          <a:xfrm>
            <a:off x="8547518" y="165200"/>
            <a:ext cx="282381" cy="343454"/>
            <a:chOff x="1779168" y="3805625"/>
            <a:chExt cx="282381" cy="343454"/>
          </a:xfrm>
        </p:grpSpPr>
        <p:sp>
          <p:nvSpPr>
            <p:cNvPr id="955" name="Google Shape;955;p57"/>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7"/>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3" name="Google Shape;983;p57"/>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sp>
        <p:nvSpPr>
          <p:cNvPr id="984" name="Google Shape;98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5" name="Google Shape;985;p57"/>
          <p:cNvSpPr/>
          <p:nvPr/>
        </p:nvSpPr>
        <p:spPr>
          <a:xfrm>
            <a:off x="637500" y="1232125"/>
            <a:ext cx="616500" cy="2133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6910250" y="770375"/>
            <a:ext cx="349200" cy="2647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8"/>
          <p:cNvSpPr txBox="1"/>
          <p:nvPr>
            <p:ph type="title"/>
          </p:nvPr>
        </p:nvSpPr>
        <p:spPr>
          <a:xfrm>
            <a:off x="252425" y="5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Overpass SemiBold"/>
                <a:ea typeface="Overpass SemiBold"/>
                <a:cs typeface="Overpass SemiBold"/>
                <a:sym typeface="Overpass SemiBold"/>
              </a:rPr>
              <a:t>EDA - GIS VISUALIZATION</a:t>
            </a:r>
            <a:endParaRPr>
              <a:solidFill>
                <a:schemeClr val="accent1"/>
              </a:solidFill>
              <a:latin typeface="Overpass SemiBold"/>
              <a:ea typeface="Overpass SemiBold"/>
              <a:cs typeface="Overpass SemiBold"/>
              <a:sym typeface="Overpass SemiBold"/>
            </a:endParaRPr>
          </a:p>
        </p:txBody>
      </p:sp>
      <p:cxnSp>
        <p:nvCxnSpPr>
          <p:cNvPr id="992" name="Google Shape;992;p58"/>
          <p:cNvCxnSpPr/>
          <p:nvPr/>
        </p:nvCxnSpPr>
        <p:spPr>
          <a:xfrm flipH="1" rot="10800000">
            <a:off x="213400" y="563850"/>
            <a:ext cx="8688600" cy="51000"/>
          </a:xfrm>
          <a:prstGeom prst="straightConnector1">
            <a:avLst/>
          </a:prstGeom>
          <a:noFill/>
          <a:ln cap="flat" cmpd="sng" w="9525">
            <a:solidFill>
              <a:schemeClr val="accent1"/>
            </a:solidFill>
            <a:prstDash val="solid"/>
            <a:round/>
            <a:headEnd len="med" w="med" type="none"/>
            <a:tailEnd len="med" w="med" type="none"/>
          </a:ln>
        </p:spPr>
      </p:cxnSp>
      <p:pic>
        <p:nvPicPr>
          <p:cNvPr id="993" name="Google Shape;993;p58"/>
          <p:cNvPicPr preferRelativeResize="0"/>
          <p:nvPr/>
        </p:nvPicPr>
        <p:blipFill>
          <a:blip r:embed="rId3">
            <a:alphaModFix/>
          </a:blip>
          <a:stretch>
            <a:fillRect/>
          </a:stretch>
        </p:blipFill>
        <p:spPr>
          <a:xfrm>
            <a:off x="4427969" y="2618400"/>
            <a:ext cx="4474032" cy="2131450"/>
          </a:xfrm>
          <a:prstGeom prst="rect">
            <a:avLst/>
          </a:prstGeom>
          <a:noFill/>
          <a:ln>
            <a:noFill/>
          </a:ln>
        </p:spPr>
      </p:pic>
      <p:pic>
        <p:nvPicPr>
          <p:cNvPr id="994" name="Google Shape;994;p58"/>
          <p:cNvPicPr preferRelativeResize="0"/>
          <p:nvPr/>
        </p:nvPicPr>
        <p:blipFill rotWithShape="1">
          <a:blip r:embed="rId4">
            <a:alphaModFix/>
          </a:blip>
          <a:srcRect b="10540" l="21222" r="0" t="17459"/>
          <a:stretch/>
        </p:blipFill>
        <p:spPr>
          <a:xfrm>
            <a:off x="133350" y="2618398"/>
            <a:ext cx="4086624" cy="2131450"/>
          </a:xfrm>
          <a:prstGeom prst="rect">
            <a:avLst/>
          </a:prstGeom>
          <a:noFill/>
          <a:ln>
            <a:noFill/>
          </a:ln>
        </p:spPr>
      </p:pic>
      <p:sp>
        <p:nvSpPr>
          <p:cNvPr id="995" name="Google Shape;995;p58"/>
          <p:cNvSpPr txBox="1"/>
          <p:nvPr/>
        </p:nvSpPr>
        <p:spPr>
          <a:xfrm>
            <a:off x="213400" y="762000"/>
            <a:ext cx="9016200" cy="1644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rgbClr val="212121"/>
              </a:buClr>
              <a:buSzPts val="1200"/>
              <a:buFont typeface="Roboto"/>
              <a:buChar char="●"/>
            </a:pPr>
            <a:r>
              <a:rPr b="1" lang="en" sz="1200">
                <a:solidFill>
                  <a:srgbClr val="212121"/>
                </a:solidFill>
                <a:latin typeface="Source Sans Pro"/>
                <a:ea typeface="Source Sans Pro"/>
                <a:cs typeface="Source Sans Pro"/>
                <a:sym typeface="Source Sans Pro"/>
              </a:rPr>
              <a:t>State-wise</a:t>
            </a:r>
            <a:r>
              <a:rPr lang="en" sz="1200">
                <a:solidFill>
                  <a:srgbClr val="212121"/>
                </a:solidFill>
                <a:latin typeface="Source Sans Pro"/>
                <a:ea typeface="Source Sans Pro"/>
                <a:cs typeface="Source Sans Pro"/>
                <a:sym typeface="Source Sans Pro"/>
              </a:rPr>
              <a:t>, we see that the East Coast and the North-West Coast of the U.S. have higher micro-business densities than others</a:t>
            </a:r>
            <a:endParaRPr sz="1200">
              <a:solidFill>
                <a:srgbClr val="212121"/>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212121"/>
              </a:buClr>
              <a:buSzPts val="1200"/>
              <a:buFont typeface="Roboto"/>
              <a:buChar char="●"/>
            </a:pPr>
            <a:r>
              <a:rPr b="1" lang="en" sz="1200">
                <a:solidFill>
                  <a:srgbClr val="212121"/>
                </a:solidFill>
                <a:latin typeface="Source Sans Pro"/>
                <a:ea typeface="Source Sans Pro"/>
                <a:cs typeface="Source Sans Pro"/>
                <a:sym typeface="Source Sans Pro"/>
              </a:rPr>
              <a:t>Top three counties</a:t>
            </a:r>
            <a:r>
              <a:rPr lang="en" sz="1200">
                <a:solidFill>
                  <a:srgbClr val="212121"/>
                </a:solidFill>
                <a:latin typeface="Source Sans Pro"/>
                <a:ea typeface="Source Sans Pro"/>
                <a:cs typeface="Source Sans Pro"/>
                <a:sym typeface="Source Sans Pro"/>
              </a:rPr>
              <a:t> with highest average microbusiness density are: Carson City(NV), </a:t>
            </a:r>
            <a:r>
              <a:rPr lang="en" sz="1200">
                <a:solidFill>
                  <a:srgbClr val="212121"/>
                </a:solidFill>
                <a:latin typeface="Source Sans Pro"/>
                <a:ea typeface="Source Sans Pro"/>
                <a:cs typeface="Source Sans Pro"/>
                <a:sym typeface="Source Sans Pro"/>
              </a:rPr>
              <a:t>Sheridan</a:t>
            </a:r>
            <a:r>
              <a:rPr lang="en" sz="1200">
                <a:solidFill>
                  <a:srgbClr val="212121"/>
                </a:solidFill>
                <a:latin typeface="Source Sans Pro"/>
                <a:ea typeface="Source Sans Pro"/>
                <a:cs typeface="Source Sans Pro"/>
                <a:sym typeface="Source Sans Pro"/>
              </a:rPr>
              <a:t> County(WY), Rio Grande County(CO). However, their trends of </a:t>
            </a:r>
            <a:r>
              <a:rPr lang="en" sz="1200">
                <a:solidFill>
                  <a:srgbClr val="212121"/>
                </a:solidFill>
                <a:latin typeface="Source Sans Pro"/>
                <a:ea typeface="Source Sans Pro"/>
                <a:cs typeface="Source Sans Pro"/>
                <a:sym typeface="Source Sans Pro"/>
              </a:rPr>
              <a:t>micro-business density differ (e.g. Carson City’s short peak)</a:t>
            </a:r>
            <a:endParaRPr sz="1200">
              <a:solidFill>
                <a:srgbClr val="212121"/>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212121"/>
              </a:buClr>
              <a:buSzPts val="1200"/>
              <a:buFont typeface="Roboto"/>
              <a:buChar char="●"/>
            </a:pPr>
            <a:r>
              <a:rPr b="1" lang="en" sz="1200">
                <a:solidFill>
                  <a:srgbClr val="212121"/>
                </a:solidFill>
                <a:latin typeface="Source Sans Pro"/>
                <a:ea typeface="Source Sans Pro"/>
                <a:cs typeface="Source Sans Pro"/>
                <a:sym typeface="Source Sans Pro"/>
              </a:rPr>
              <a:t>Bottom three counties</a:t>
            </a:r>
            <a:r>
              <a:rPr lang="en" sz="1200">
                <a:solidFill>
                  <a:srgbClr val="212121"/>
                </a:solidFill>
                <a:latin typeface="Source Sans Pro"/>
                <a:ea typeface="Source Sans Pro"/>
                <a:cs typeface="Source Sans Pro"/>
                <a:sym typeface="Source Sans Pro"/>
              </a:rPr>
              <a:t> with lowest average microbusiness density are: Issaquena County(MS), Echols County(GA), and Greensville County(VA)</a:t>
            </a:r>
            <a:endParaRPr sz="1200">
              <a:solidFill>
                <a:srgbClr val="212121"/>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rgbClr val="212121"/>
              </a:buClr>
              <a:buSzPts val="1200"/>
              <a:buFont typeface="Source Sans Pro"/>
              <a:buChar char="●"/>
            </a:pPr>
            <a:r>
              <a:rPr lang="en" sz="1200">
                <a:solidFill>
                  <a:srgbClr val="212121"/>
                </a:solidFill>
                <a:latin typeface="Source Sans Pro"/>
                <a:ea typeface="Source Sans Pro"/>
                <a:cs typeface="Source Sans Pro"/>
                <a:sym typeface="Source Sans Pro"/>
              </a:rPr>
              <a:t>With basic census information, we see counties with highest micro-business density has </a:t>
            </a:r>
            <a:r>
              <a:rPr lang="en" sz="1200" u="sng">
                <a:solidFill>
                  <a:srgbClr val="212121"/>
                </a:solidFill>
                <a:latin typeface="Source Sans Pro"/>
                <a:ea typeface="Source Sans Pro"/>
                <a:cs typeface="Source Sans Pro"/>
                <a:sym typeface="Source Sans Pro"/>
              </a:rPr>
              <a:t>an above-average level of access to the internet, percentage of foreign born people, and median household income</a:t>
            </a:r>
            <a:r>
              <a:rPr lang="en" sz="1200">
                <a:solidFill>
                  <a:srgbClr val="212121"/>
                </a:solidFill>
                <a:latin typeface="Source Sans Pro"/>
                <a:ea typeface="Source Sans Pro"/>
                <a:cs typeface="Source Sans Pro"/>
                <a:sym typeface="Source Sans Pro"/>
              </a:rPr>
              <a:t>; the bottom 1 county has the opposite</a:t>
            </a:r>
            <a:endParaRPr sz="1200">
              <a:solidFill>
                <a:srgbClr val="212121"/>
              </a:solidFill>
              <a:latin typeface="Source Sans Pro"/>
              <a:ea typeface="Source Sans Pro"/>
              <a:cs typeface="Source Sans Pro"/>
              <a:sym typeface="Source Sans Pro"/>
            </a:endParaRPr>
          </a:p>
        </p:txBody>
      </p:sp>
      <p:sp>
        <p:nvSpPr>
          <p:cNvPr id="996" name="Google Shape;996;p58"/>
          <p:cNvSpPr txBox="1"/>
          <p:nvPr/>
        </p:nvSpPr>
        <p:spPr>
          <a:xfrm>
            <a:off x="0" y="4693450"/>
            <a:ext cx="3857700" cy="3693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600"/>
              </a:spcBef>
              <a:spcAft>
                <a:spcPts val="500"/>
              </a:spcAft>
              <a:buNone/>
            </a:pPr>
            <a:r>
              <a:rPr lang="en" sz="1200">
                <a:solidFill>
                  <a:srgbClr val="212121"/>
                </a:solidFill>
                <a:latin typeface="Source Sans Pro"/>
                <a:ea typeface="Source Sans Pro"/>
                <a:cs typeface="Source Sans Pro"/>
                <a:sym typeface="Source Sans Pro"/>
              </a:rPr>
              <a:t>Average </a:t>
            </a:r>
            <a:r>
              <a:rPr lang="en" sz="1200">
                <a:solidFill>
                  <a:srgbClr val="212121"/>
                </a:solidFill>
                <a:latin typeface="Source Sans Pro"/>
                <a:ea typeface="Source Sans Pro"/>
                <a:cs typeface="Source Sans Pro"/>
                <a:sym typeface="Source Sans Pro"/>
              </a:rPr>
              <a:t>Micro-Business</a:t>
            </a:r>
            <a:r>
              <a:rPr lang="en" sz="1200">
                <a:solidFill>
                  <a:srgbClr val="212121"/>
                </a:solidFill>
                <a:latin typeface="Source Sans Pro"/>
                <a:ea typeface="Source Sans Pro"/>
                <a:cs typeface="Source Sans Pro"/>
                <a:sym typeface="Source Sans Pro"/>
              </a:rPr>
              <a:t> Density by State</a:t>
            </a:r>
            <a:endParaRPr sz="1200">
              <a:latin typeface="Source Sans Pro"/>
              <a:ea typeface="Source Sans Pro"/>
              <a:cs typeface="Source Sans Pro"/>
              <a:sym typeface="Source Sans Pro"/>
            </a:endParaRPr>
          </a:p>
        </p:txBody>
      </p:sp>
      <p:sp>
        <p:nvSpPr>
          <p:cNvPr id="997" name="Google Shape;997;p58"/>
          <p:cNvSpPr txBox="1"/>
          <p:nvPr/>
        </p:nvSpPr>
        <p:spPr>
          <a:xfrm>
            <a:off x="4631363" y="4693450"/>
            <a:ext cx="3857700" cy="3693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600"/>
              </a:spcBef>
              <a:spcAft>
                <a:spcPts val="500"/>
              </a:spcAft>
              <a:buNone/>
            </a:pPr>
            <a:r>
              <a:rPr lang="en" sz="1200">
                <a:solidFill>
                  <a:srgbClr val="212121"/>
                </a:solidFill>
                <a:latin typeface="Source Sans Pro"/>
                <a:ea typeface="Source Sans Pro"/>
                <a:cs typeface="Source Sans Pro"/>
                <a:sym typeface="Source Sans Pro"/>
              </a:rPr>
              <a:t>Average Micro-Business Density by County</a:t>
            </a:r>
            <a:endParaRPr sz="1200">
              <a:latin typeface="Source Sans Pro"/>
              <a:ea typeface="Source Sans Pro"/>
              <a:cs typeface="Source Sans Pro"/>
              <a:sym typeface="Source Sans Pro"/>
            </a:endParaRPr>
          </a:p>
        </p:txBody>
      </p:sp>
      <p:grpSp>
        <p:nvGrpSpPr>
          <p:cNvPr id="998" name="Google Shape;998;p58"/>
          <p:cNvGrpSpPr/>
          <p:nvPr/>
        </p:nvGrpSpPr>
        <p:grpSpPr>
          <a:xfrm>
            <a:off x="8547518" y="165200"/>
            <a:ext cx="282381" cy="343454"/>
            <a:chOff x="1779168" y="3805625"/>
            <a:chExt cx="282381" cy="343454"/>
          </a:xfrm>
        </p:grpSpPr>
        <p:sp>
          <p:nvSpPr>
            <p:cNvPr id="999" name="Google Shape;999;p58"/>
            <p:cNvSpPr/>
            <p:nvPr/>
          </p:nvSpPr>
          <p:spPr>
            <a:xfrm>
              <a:off x="1798048" y="3814758"/>
              <a:ext cx="243662" cy="314797"/>
            </a:xfrm>
            <a:custGeom>
              <a:rect b="b" l="l" r="r" t="t"/>
              <a:pathLst>
                <a:path extrusionOk="0" h="21025" w="16274">
                  <a:moveTo>
                    <a:pt x="1" y="0"/>
                  </a:moveTo>
                  <a:lnTo>
                    <a:pt x="1" y="21025"/>
                  </a:lnTo>
                  <a:lnTo>
                    <a:pt x="16274" y="21025"/>
                  </a:lnTo>
                  <a:lnTo>
                    <a:pt x="16274"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8"/>
            <p:cNvSpPr/>
            <p:nvPr/>
          </p:nvSpPr>
          <p:spPr>
            <a:xfrm>
              <a:off x="1798048" y="3814758"/>
              <a:ext cx="54485" cy="314797"/>
            </a:xfrm>
            <a:custGeom>
              <a:rect b="b" l="l" r="r" t="t"/>
              <a:pathLst>
                <a:path extrusionOk="0" h="21025" w="3639">
                  <a:moveTo>
                    <a:pt x="1" y="0"/>
                  </a:moveTo>
                  <a:lnTo>
                    <a:pt x="1" y="21025"/>
                  </a:lnTo>
                  <a:lnTo>
                    <a:pt x="3638" y="21025"/>
                  </a:lnTo>
                  <a:lnTo>
                    <a:pt x="3638" y="0"/>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1779168" y="4116319"/>
              <a:ext cx="282381" cy="32760"/>
            </a:xfrm>
            <a:custGeom>
              <a:rect b="b" l="l" r="r" t="t"/>
              <a:pathLst>
                <a:path extrusionOk="0" h="2188" w="1886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1930585" y="3847488"/>
              <a:ext cx="90359" cy="247750"/>
            </a:xfrm>
            <a:custGeom>
              <a:rect b="b" l="l" r="r" t="t"/>
              <a:pathLst>
                <a:path extrusionOk="0" h="16547" w="6035">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1818830" y="3847488"/>
              <a:ext cx="90988" cy="147659"/>
            </a:xfrm>
            <a:custGeom>
              <a:rect b="b" l="l" r="r" t="t"/>
              <a:pathLst>
                <a:path extrusionOk="0" h="9862" w="6077">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1818830" y="3847802"/>
              <a:ext cx="33703" cy="147344"/>
            </a:xfrm>
            <a:custGeom>
              <a:rect b="b" l="l" r="r" t="t"/>
              <a:pathLst>
                <a:path extrusionOk="0" h="9841" w="2251">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1831737" y="3916107"/>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1831737" y="3916107"/>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1831737" y="3892510"/>
              <a:ext cx="63603" cy="10391"/>
            </a:xfrm>
            <a:custGeom>
              <a:rect b="b" l="l" r="r" t="t"/>
              <a:pathLst>
                <a:path extrusionOk="0" h="694"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1831737" y="3892510"/>
              <a:ext cx="20797" cy="10391"/>
            </a:xfrm>
            <a:custGeom>
              <a:rect b="b" l="l" r="r" t="t"/>
              <a:pathLst>
                <a:path extrusionOk="0" h="694"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1831737" y="3868584"/>
              <a:ext cx="63603" cy="10406"/>
            </a:xfrm>
            <a:custGeom>
              <a:rect b="b" l="l" r="r" t="t"/>
              <a:pathLst>
                <a:path extrusionOk="0" h="695" w="4248">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1831737" y="3868584"/>
              <a:ext cx="20797" cy="10406"/>
            </a:xfrm>
            <a:custGeom>
              <a:rect b="b" l="l" r="r" t="t"/>
              <a:pathLst>
                <a:path extrusionOk="0" h="695" w="1389">
                  <a:moveTo>
                    <a:pt x="463" y="0"/>
                  </a:moveTo>
                  <a:cubicBezTo>
                    <a:pt x="0" y="0"/>
                    <a:pt x="0" y="694"/>
                    <a:pt x="463" y="694"/>
                  </a:cubicBezTo>
                  <a:lnTo>
                    <a:pt x="1388" y="694"/>
                  </a:lnTo>
                  <a:lnTo>
                    <a:pt x="1388" y="0"/>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1831737" y="3940033"/>
              <a:ext cx="63603" cy="10406"/>
            </a:xfrm>
            <a:custGeom>
              <a:rect b="b" l="l" r="r" t="t"/>
              <a:pathLst>
                <a:path extrusionOk="0" h="695" w="4248">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1831737" y="3940033"/>
              <a:ext cx="20797" cy="10406"/>
            </a:xfrm>
            <a:custGeom>
              <a:rect b="b" l="l" r="r" t="t"/>
              <a:pathLst>
                <a:path extrusionOk="0" h="695" w="1389">
                  <a:moveTo>
                    <a:pt x="463" y="1"/>
                  </a:moveTo>
                  <a:cubicBezTo>
                    <a:pt x="0" y="1"/>
                    <a:pt x="0" y="695"/>
                    <a:pt x="463" y="695"/>
                  </a:cubicBezTo>
                  <a:lnTo>
                    <a:pt x="1388" y="695"/>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1831737" y="3963644"/>
              <a:ext cx="63603" cy="10406"/>
            </a:xfrm>
            <a:custGeom>
              <a:rect b="b" l="l" r="r" t="t"/>
              <a:pathLst>
                <a:path extrusionOk="0" h="695" w="4248">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1831737" y="3963644"/>
              <a:ext cx="20797" cy="10406"/>
            </a:xfrm>
            <a:custGeom>
              <a:rect b="b" l="l" r="r" t="t"/>
              <a:pathLst>
                <a:path extrusionOk="0" h="695" w="1389">
                  <a:moveTo>
                    <a:pt x="463" y="1"/>
                  </a:moveTo>
                  <a:cubicBezTo>
                    <a:pt x="0" y="1"/>
                    <a:pt x="0" y="694"/>
                    <a:pt x="463" y="694"/>
                  </a:cubicBezTo>
                  <a:lnTo>
                    <a:pt x="1388" y="694"/>
                  </a:lnTo>
                  <a:lnTo>
                    <a:pt x="1388" y="1"/>
                  </a:lnTo>
                  <a:close/>
                </a:path>
              </a:pathLst>
            </a:custGeom>
            <a:solidFill>
              <a:srgbClr val="8A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1818830" y="4022202"/>
              <a:ext cx="22369" cy="58557"/>
            </a:xfrm>
            <a:custGeom>
              <a:rect b="b" l="l" r="r" t="t"/>
              <a:pathLst>
                <a:path extrusionOk="0" h="3911" w="1494">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1865739" y="4039510"/>
              <a:ext cx="19839" cy="20168"/>
            </a:xfrm>
            <a:custGeom>
              <a:rect b="b" l="l" r="r" t="t"/>
              <a:pathLst>
                <a:path extrusionOk="0" h="1347" w="1325">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1813800" y="4009760"/>
              <a:ext cx="10391" cy="83277"/>
            </a:xfrm>
            <a:custGeom>
              <a:rect b="b" l="l" r="r" t="t"/>
              <a:pathLst>
                <a:path extrusionOk="0" h="5562" w="694">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p:nvPr/>
          </p:nvSpPr>
          <p:spPr>
            <a:xfrm>
              <a:off x="1930585" y="3967732"/>
              <a:ext cx="90359" cy="20797"/>
            </a:xfrm>
            <a:custGeom>
              <a:rect b="b" l="l" r="r" t="t"/>
              <a:pathLst>
                <a:path extrusionOk="0" h="1389" w="6035">
                  <a:moveTo>
                    <a:pt x="0" y="1"/>
                  </a:moveTo>
                  <a:lnTo>
                    <a:pt x="0" y="1389"/>
                  </a:lnTo>
                  <a:lnTo>
                    <a:pt x="6034" y="1389"/>
                  </a:lnTo>
                  <a:lnTo>
                    <a:pt x="6034"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1992901" y="3889351"/>
              <a:ext cx="28043" cy="78396"/>
            </a:xfrm>
            <a:custGeom>
              <a:rect b="b" l="l" r="r" t="t"/>
              <a:pathLst>
                <a:path extrusionOk="0" h="5236" w="1873">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1972134" y="3913591"/>
              <a:ext cx="20782" cy="54156"/>
            </a:xfrm>
            <a:custGeom>
              <a:rect b="b" l="l" r="r" t="t"/>
              <a:pathLst>
                <a:path extrusionOk="0" h="3617" w="1388">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1930585" y="3889980"/>
              <a:ext cx="20782" cy="77767"/>
            </a:xfrm>
            <a:custGeom>
              <a:rect b="b" l="l" r="r" t="t"/>
              <a:pathLst>
                <a:path extrusionOk="0" h="5194" w="1388">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1951352" y="3921467"/>
              <a:ext cx="20797" cy="46280"/>
            </a:xfrm>
            <a:custGeom>
              <a:rect b="b" l="l" r="r" t="t"/>
              <a:pathLst>
                <a:path extrusionOk="0" h="3091" w="1389">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8"/>
            <p:cNvSpPr/>
            <p:nvPr/>
          </p:nvSpPr>
          <p:spPr>
            <a:xfrm>
              <a:off x="1974964" y="4026289"/>
              <a:ext cx="44393" cy="68948"/>
            </a:xfrm>
            <a:custGeom>
              <a:rect b="b" l="l" r="r" t="t"/>
              <a:pathLst>
                <a:path extrusionOk="0" h="4605" w="2965">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1930585" y="4017770"/>
              <a:ext cx="20782" cy="77782"/>
            </a:xfrm>
            <a:custGeom>
              <a:rect b="b" l="l" r="r" t="t"/>
              <a:pathLst>
                <a:path extrusionOk="0" h="5195" w="1388">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8"/>
            <p:cNvSpPr/>
            <p:nvPr/>
          </p:nvSpPr>
          <p:spPr>
            <a:xfrm>
              <a:off x="1951352" y="4044855"/>
              <a:ext cx="20797" cy="50697"/>
            </a:xfrm>
            <a:custGeom>
              <a:rect b="b" l="l" r="r" t="t"/>
              <a:pathLst>
                <a:path extrusionOk="0" h="3386" w="1389">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8"/>
            <p:cNvSpPr/>
            <p:nvPr/>
          </p:nvSpPr>
          <p:spPr>
            <a:xfrm>
              <a:off x="1789245" y="3805625"/>
              <a:ext cx="261914" cy="21426"/>
            </a:xfrm>
            <a:custGeom>
              <a:rect b="b" l="l" r="r" t="t"/>
              <a:pathLst>
                <a:path extrusionOk="0" h="1431" w="17493">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blic Consulting XL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